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70" r:id="rId4"/>
    <p:sldId id="271" r:id="rId5"/>
    <p:sldId id="272" r:id="rId6"/>
    <p:sldId id="278" r:id="rId7"/>
    <p:sldId id="265" r:id="rId8"/>
    <p:sldId id="284" r:id="rId9"/>
    <p:sldId id="279" r:id="rId10"/>
    <p:sldId id="285" r:id="rId11"/>
    <p:sldId id="286" r:id="rId12"/>
    <p:sldId id="283" r:id="rId13"/>
    <p:sldId id="28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9327"/>
    <a:srgbClr val="F99D26"/>
    <a:srgbClr val="F36D25"/>
    <a:srgbClr val="8F1838"/>
    <a:srgbClr val="279B48"/>
    <a:srgbClr val="1E7BA0"/>
    <a:srgbClr val="A21942"/>
    <a:srgbClr val="FD9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8" d="100"/>
          <a:sy n="38" d="100"/>
        </p:scale>
        <p:origin x="84"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崎 七海" userId="42ed485ffbaceff1" providerId="LiveId" clId="{3EDAD616-B3B4-42A9-B118-57FF590F13D9}"/>
    <pc:docChg chg="addSld delSld">
      <pc:chgData name="尾崎 七海" userId="42ed485ffbaceff1" providerId="LiveId" clId="{3EDAD616-B3B4-42A9-B118-57FF590F13D9}" dt="2020-07-11T19:31:47.676" v="1" actId="47"/>
      <pc:docMkLst>
        <pc:docMk/>
      </pc:docMkLst>
      <pc:sldChg chg="new del">
        <pc:chgData name="尾崎 七海" userId="42ed485ffbaceff1" providerId="LiveId" clId="{3EDAD616-B3B4-42A9-B118-57FF590F13D9}" dt="2020-07-11T19:31:47.676" v="1" actId="47"/>
        <pc:sldMkLst>
          <pc:docMk/>
          <pc:sldMk cId="987856021"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14A0F-61C1-45A5-A597-167C9DA46634}" type="datetimeFigureOut">
              <a:rPr kumimoji="1" lang="ja-JP" altLang="en-US" smtClean="0"/>
              <a:t>2020/7/12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26FDC-7C2C-4C12-B055-DE7FAC6FF3C5}" type="slidenum">
              <a:rPr kumimoji="1" lang="ja-JP" altLang="en-US" smtClean="0"/>
              <a:t>‹#›</a:t>
            </a:fld>
            <a:endParaRPr kumimoji="1" lang="ja-JP" altLang="en-US"/>
          </a:p>
        </p:txBody>
      </p:sp>
    </p:spTree>
    <p:extLst>
      <p:ext uri="{BB962C8B-B14F-4D97-AF65-F5344CB8AC3E}">
        <p14:creationId xmlns:p14="http://schemas.microsoft.com/office/powerpoint/2010/main" val="14660792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5626FDC-7C2C-4C12-B055-DE7FAC6FF3C5}" type="slidenum">
              <a:rPr kumimoji="1" lang="ja-JP" altLang="en-US" smtClean="0"/>
              <a:t>1</a:t>
            </a:fld>
            <a:endParaRPr kumimoji="1" lang="ja-JP" altLang="en-US"/>
          </a:p>
        </p:txBody>
      </p:sp>
    </p:spTree>
    <p:extLst>
      <p:ext uri="{BB962C8B-B14F-4D97-AF65-F5344CB8AC3E}">
        <p14:creationId xmlns:p14="http://schemas.microsoft.com/office/powerpoint/2010/main" val="325734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5626FDC-7C2C-4C12-B055-DE7FAC6FF3C5}" type="slidenum">
              <a:rPr kumimoji="1" lang="ja-JP" altLang="en-US" smtClean="0"/>
              <a:t>3</a:t>
            </a:fld>
            <a:endParaRPr kumimoji="1" lang="ja-JP" altLang="en-US"/>
          </a:p>
        </p:txBody>
      </p:sp>
    </p:spTree>
    <p:extLst>
      <p:ext uri="{BB962C8B-B14F-4D97-AF65-F5344CB8AC3E}">
        <p14:creationId xmlns:p14="http://schemas.microsoft.com/office/powerpoint/2010/main" val="280163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D52413-F45C-4898-AE5E-6242E23A0E3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D5C1F05-35A4-4B08-AA05-61D549DAFE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1EEF104-14EF-48BD-9350-AC43BC6319B2}"/>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A0FBB66F-A318-46ED-B56F-4CC59161D2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3067DCC-9B71-4978-BAAD-97C0CACEC7E6}"/>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989394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0CC2BC-FE36-461B-B94F-27192F05901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E15698A-747D-4F7C-B8EC-700765EE6C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03AC8C-C945-4714-8539-BB8CE1026674}"/>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153AC3E7-FAD8-4756-9514-053374A31B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6EC955-508F-4D41-9A21-B8A94AE79BF1}"/>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204983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B89975B-F2BD-46E5-9D5A-BA8BC037AA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EB98A99-7300-4789-9D5A-AB31B1AC457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C30ABC-BB8D-44E5-8158-3408C4E70BBB}"/>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1849770C-A7A6-4AB2-8527-BC499E53C9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1CAA37D-5954-486A-8CC9-12CA435F1652}"/>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3408398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078877E-07ED-4A52-A0C0-77D4742C332A}"/>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8E3FEFB6-57B1-4099-8A4A-3E75228F8BB5}"/>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BF209BF9-5363-473A-872B-42D02DA0F7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09876B-F496-42C5-87C2-9D33DC92BDD1}"/>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
        <p:nvSpPr>
          <p:cNvPr id="12" name="タイトル 11">
            <a:extLst>
              <a:ext uri="{FF2B5EF4-FFF2-40B4-BE49-F238E27FC236}">
                <a16:creationId xmlns:a16="http://schemas.microsoft.com/office/drawing/2014/main" id="{DAC6990F-76C4-4057-97A4-94DBE9CF9144}"/>
              </a:ext>
            </a:extLst>
          </p:cNvPr>
          <p:cNvSpPr>
            <a:spLocks noGrp="1"/>
          </p:cNvSpPr>
          <p:nvPr>
            <p:ph type="title"/>
          </p:nvPr>
        </p:nvSpPr>
        <p:spPr>
          <a:xfrm>
            <a:off x="0" y="12730"/>
            <a:ext cx="12192000" cy="840220"/>
          </a:xfrm>
          <a:solidFill>
            <a:srgbClr val="0070C0"/>
          </a:solidFill>
          <a:ln>
            <a:solidFill>
              <a:srgbClr val="0070C0"/>
            </a:solidFill>
          </a:ln>
        </p:spPr>
        <p:txBody>
          <a:bodyPr anchor="b"/>
          <a:lstStyle>
            <a:lvl1pPr algn="ctr">
              <a:defRPr b="1">
                <a:solidFill>
                  <a:schemeClr val="bg1"/>
                </a:solidFill>
                <a:latin typeface="+mn-ea"/>
                <a:ea typeface="+mn-ea"/>
              </a:defRPr>
            </a:lvl1pPr>
          </a:lstStyle>
          <a:p>
            <a:r>
              <a:rPr kumimoji="1" lang="ja-JP" altLang="en-US" dirty="0"/>
              <a:t>マスター タイトルの書式設定</a:t>
            </a:r>
          </a:p>
        </p:txBody>
      </p:sp>
    </p:spTree>
    <p:extLst>
      <p:ext uri="{BB962C8B-B14F-4D97-AF65-F5344CB8AC3E}">
        <p14:creationId xmlns:p14="http://schemas.microsoft.com/office/powerpoint/2010/main" val="373871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122B79-CB40-4857-A710-55995A26534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F3AEA6B-D875-4186-A1AF-E765622F60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742C143-E106-4965-AF22-D744789A1E45}"/>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117AB680-1C40-483E-80A5-389D24D551A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0FC2A2-6B15-4D9B-925F-AB007D0976ED}"/>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2166423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A8982-FFAB-4533-A7D6-105AC15C952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2AC4C3C-3EC8-475A-BBF2-6EDD8553AD2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D61CE51-F6F2-429B-95B3-BE3DFD74EE3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C27A08E-70BC-4CD4-A83B-E55BEA1266DD}"/>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6" name="フッター プレースホルダー 5">
            <a:extLst>
              <a:ext uri="{FF2B5EF4-FFF2-40B4-BE49-F238E27FC236}">
                <a16:creationId xmlns:a16="http://schemas.microsoft.com/office/drawing/2014/main" id="{9A9787E9-E6AF-405C-91CD-0CDD9661E9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736D9C-B79C-496C-9307-C2D2C0F69E13}"/>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4066093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3DC04-253D-4776-A6F7-691ACAA59DB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7C00ACD-9D36-4131-998C-97AD55BB38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205C22-6FB0-4EB9-81D1-37E3AD655BD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60D3C3A-2292-4CAB-8233-76AE77A56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9CA1A79-C4D2-4361-A473-53458C86CCD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227FB3B-E23C-4515-B541-A30ABD2A86A8}"/>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8" name="フッター プレースホルダー 7">
            <a:extLst>
              <a:ext uri="{FF2B5EF4-FFF2-40B4-BE49-F238E27FC236}">
                <a16:creationId xmlns:a16="http://schemas.microsoft.com/office/drawing/2014/main" id="{E4E45602-FE5A-4AFC-B8EF-FF8F81ACF42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CCB8405-D019-4285-BAE2-C11A20218903}"/>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162414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4CEBDFDB-0C23-4F1E-8F09-D7CC93709B85}"/>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4" name="フッター プレースホルダー 3">
            <a:extLst>
              <a:ext uri="{FF2B5EF4-FFF2-40B4-BE49-F238E27FC236}">
                <a16:creationId xmlns:a16="http://schemas.microsoft.com/office/drawing/2014/main" id="{24884638-80D0-48C9-91B1-0771569C209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4350290-27F5-4311-817D-64CC976FA315}"/>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
        <p:nvSpPr>
          <p:cNvPr id="8" name="タイトル 11">
            <a:extLst>
              <a:ext uri="{FF2B5EF4-FFF2-40B4-BE49-F238E27FC236}">
                <a16:creationId xmlns:a16="http://schemas.microsoft.com/office/drawing/2014/main" id="{F8826ACB-241C-4ACC-9AC7-98A9302C8A8C}"/>
              </a:ext>
            </a:extLst>
          </p:cNvPr>
          <p:cNvSpPr>
            <a:spLocks noGrp="1"/>
          </p:cNvSpPr>
          <p:nvPr>
            <p:ph type="title"/>
          </p:nvPr>
        </p:nvSpPr>
        <p:spPr>
          <a:xfrm>
            <a:off x="0" y="12730"/>
            <a:ext cx="12192000" cy="840220"/>
          </a:xfrm>
          <a:solidFill>
            <a:srgbClr val="0070C0"/>
          </a:solidFill>
          <a:ln>
            <a:solidFill>
              <a:srgbClr val="0070C0"/>
            </a:solidFill>
          </a:ln>
        </p:spPr>
        <p:txBody>
          <a:bodyPr/>
          <a:lstStyle>
            <a:lvl1pPr algn="ctr">
              <a:defRPr>
                <a:solidFill>
                  <a:schemeClr val="bg1"/>
                </a:solidFill>
              </a:defRPr>
            </a:lvl1pPr>
          </a:lstStyle>
          <a:p>
            <a:r>
              <a:rPr kumimoji="1" lang="ja-JP" altLang="en-US" dirty="0"/>
              <a:t>マスター タイトルの書式設定</a:t>
            </a:r>
          </a:p>
        </p:txBody>
      </p:sp>
    </p:spTree>
    <p:extLst>
      <p:ext uri="{BB962C8B-B14F-4D97-AF65-F5344CB8AC3E}">
        <p14:creationId xmlns:p14="http://schemas.microsoft.com/office/powerpoint/2010/main" val="3682532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3C77B4-2956-411F-AEE3-BB0040377437}"/>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3" name="フッター プレースホルダー 2">
            <a:extLst>
              <a:ext uri="{FF2B5EF4-FFF2-40B4-BE49-F238E27FC236}">
                <a16:creationId xmlns:a16="http://schemas.microsoft.com/office/drawing/2014/main" id="{3CAF3336-B394-4EAE-BD9E-662FC10A21A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35BB283-A53F-4230-BF24-35D629AED72A}"/>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
        <p:nvSpPr>
          <p:cNvPr id="6" name="タイトル 11">
            <a:extLst>
              <a:ext uri="{FF2B5EF4-FFF2-40B4-BE49-F238E27FC236}">
                <a16:creationId xmlns:a16="http://schemas.microsoft.com/office/drawing/2014/main" id="{CA994F97-F03E-4969-8098-74936B957555}"/>
              </a:ext>
            </a:extLst>
          </p:cNvPr>
          <p:cNvSpPr>
            <a:spLocks noGrp="1"/>
          </p:cNvSpPr>
          <p:nvPr>
            <p:ph type="title"/>
          </p:nvPr>
        </p:nvSpPr>
        <p:spPr>
          <a:xfrm>
            <a:off x="0" y="12730"/>
            <a:ext cx="12192000" cy="840220"/>
          </a:xfrm>
          <a:solidFill>
            <a:srgbClr val="0070C0"/>
          </a:solidFill>
          <a:ln>
            <a:solidFill>
              <a:srgbClr val="0070C0"/>
            </a:solidFill>
          </a:ln>
        </p:spPr>
        <p:txBody>
          <a:bodyPr/>
          <a:lstStyle>
            <a:lvl1pPr algn="ctr">
              <a:defRPr>
                <a:solidFill>
                  <a:schemeClr val="bg1"/>
                </a:solidFill>
              </a:defRPr>
            </a:lvl1pPr>
          </a:lstStyle>
          <a:p>
            <a:r>
              <a:rPr kumimoji="1" lang="ja-JP" altLang="en-US" dirty="0"/>
              <a:t>マスター タイトルの書式設定</a:t>
            </a:r>
          </a:p>
        </p:txBody>
      </p:sp>
    </p:spTree>
    <p:extLst>
      <p:ext uri="{BB962C8B-B14F-4D97-AF65-F5344CB8AC3E}">
        <p14:creationId xmlns:p14="http://schemas.microsoft.com/office/powerpoint/2010/main" val="2509048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91079D-A588-4D29-9DBB-899A783582A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C3A91B-D115-4DF6-A406-A57EA09897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36399DB-3E58-4DA7-9E33-4AD78F9FD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E6B7F2-48BA-439F-BCB1-AD105B9DCC2D}"/>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6" name="フッター プレースホルダー 5">
            <a:extLst>
              <a:ext uri="{FF2B5EF4-FFF2-40B4-BE49-F238E27FC236}">
                <a16:creationId xmlns:a16="http://schemas.microsoft.com/office/drawing/2014/main" id="{1CF9E1BC-F02A-4E95-9E25-D7A90904B5B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361249-1859-467A-B1AC-38F0EB60507B}"/>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7612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CFA8C-009B-42B2-AF1F-BDFF818E10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FA89141-F561-4A47-BC00-1E02EDEB5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0F73165-273D-4243-89D1-18F282405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389F937-B689-4B1E-A66C-A636AD571150}"/>
              </a:ext>
            </a:extLst>
          </p:cNvPr>
          <p:cNvSpPr>
            <a:spLocks noGrp="1"/>
          </p:cNvSpPr>
          <p:nvPr>
            <p:ph type="dt" sz="half" idx="10"/>
          </p:nvPr>
        </p:nvSpPr>
        <p:spPr/>
        <p:txBody>
          <a:bodyPr/>
          <a:lstStyle/>
          <a:p>
            <a:fld id="{4E8EE593-E2C6-4818-8B15-DD909D92ED14}" type="datetimeFigureOut">
              <a:rPr kumimoji="1" lang="ja-JP" altLang="en-US" smtClean="0"/>
              <a:t>2020/7/12</a:t>
            </a:fld>
            <a:endParaRPr kumimoji="1" lang="ja-JP" altLang="en-US"/>
          </a:p>
        </p:txBody>
      </p:sp>
      <p:sp>
        <p:nvSpPr>
          <p:cNvPr id="6" name="フッター プレースホルダー 5">
            <a:extLst>
              <a:ext uri="{FF2B5EF4-FFF2-40B4-BE49-F238E27FC236}">
                <a16:creationId xmlns:a16="http://schemas.microsoft.com/office/drawing/2014/main" id="{28FA8B55-29C3-4C1F-95BF-C39BD70A1A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F0E295-DB12-465A-9CE1-BC6A94ACEECB}"/>
              </a:ext>
            </a:extLst>
          </p:cNvPr>
          <p:cNvSpPr>
            <a:spLocks noGrp="1"/>
          </p:cNvSpPr>
          <p:nvPr>
            <p:ph type="sldNum" sz="quarter" idx="12"/>
          </p:nvPr>
        </p:nvSpPr>
        <p:spPr/>
        <p:txBody>
          <a:body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3151215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267C2F-D4D7-4D1F-9976-3697790CB9F3}"/>
              </a:ext>
            </a:extLst>
          </p:cNvPr>
          <p:cNvSpPr>
            <a:spLocks noGrp="1"/>
          </p:cNvSpPr>
          <p:nvPr>
            <p:ph type="title"/>
          </p:nvPr>
        </p:nvSpPr>
        <p:spPr>
          <a:xfrm>
            <a:off x="245918" y="260927"/>
            <a:ext cx="7585363" cy="840220"/>
          </a:xfrm>
          <a:prstGeom prst="rect">
            <a:avLst/>
          </a:prstGeom>
          <a:ln w="38100">
            <a:noFill/>
          </a:ln>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26257D28-E82B-44EE-AF80-2E99EA0E39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28A528C8-AD71-4B82-AF1A-CC56F17F2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EE593-E2C6-4818-8B15-DD909D92ED14}" type="datetimeFigureOut">
              <a:rPr kumimoji="1" lang="ja-JP" altLang="en-US" smtClean="0"/>
              <a:t>2020/7/12</a:t>
            </a:fld>
            <a:endParaRPr kumimoji="1" lang="ja-JP" altLang="en-US"/>
          </a:p>
        </p:txBody>
      </p:sp>
      <p:sp>
        <p:nvSpPr>
          <p:cNvPr id="5" name="フッター プレースホルダー 4">
            <a:extLst>
              <a:ext uri="{FF2B5EF4-FFF2-40B4-BE49-F238E27FC236}">
                <a16:creationId xmlns:a16="http://schemas.microsoft.com/office/drawing/2014/main" id="{E2736890-0D1D-4FFC-ADC1-DAA1C4363C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6B77DB8-7C58-4171-AAB0-47D73A5909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4C80A-8109-46F5-BFF2-2A627A6787DF}" type="slidenum">
              <a:rPr kumimoji="1" lang="ja-JP" altLang="en-US" smtClean="0"/>
              <a:t>‹#›</a:t>
            </a:fld>
            <a:endParaRPr kumimoji="1" lang="ja-JP" altLang="en-US"/>
          </a:p>
        </p:txBody>
      </p:sp>
    </p:spTree>
    <p:extLst>
      <p:ext uri="{BB962C8B-B14F-4D97-AF65-F5344CB8AC3E}">
        <p14:creationId xmlns:p14="http://schemas.microsoft.com/office/powerpoint/2010/main" val="2532458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jp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jp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jp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D058EE1-ABF4-4BB8-8E06-9DEEACFB3C83}"/>
              </a:ext>
            </a:extLst>
          </p:cNvPr>
          <p:cNvSpPr/>
          <p:nvPr/>
        </p:nvSpPr>
        <p:spPr>
          <a:xfrm>
            <a:off x="1" y="1890365"/>
            <a:ext cx="12191999" cy="2387600"/>
          </a:xfrm>
          <a:prstGeom prst="rect">
            <a:avLst/>
          </a:prstGeom>
          <a:solidFill>
            <a:srgbClr val="CF9327"/>
          </a:solidFill>
          <a:ln>
            <a:solidFill>
              <a:srgbClr val="CF9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A1FA580-9C4D-4DD6-A3CE-B8C753FD3810}"/>
              </a:ext>
            </a:extLst>
          </p:cNvPr>
          <p:cNvSpPr>
            <a:spLocks noGrp="1"/>
          </p:cNvSpPr>
          <p:nvPr>
            <p:ph type="ctrTitle"/>
          </p:nvPr>
        </p:nvSpPr>
        <p:spPr>
          <a:xfrm>
            <a:off x="1" y="1998649"/>
            <a:ext cx="12191998" cy="2387600"/>
          </a:xfrm>
        </p:spPr>
        <p:txBody>
          <a:bodyPr anchor="ctr">
            <a:normAutofit/>
          </a:bodyPr>
          <a:lstStyle/>
          <a:p>
            <a:r>
              <a:rPr lang="ja-JP" altLang="en-US" dirty="0">
                <a:solidFill>
                  <a:schemeClr val="bg1"/>
                </a:solidFill>
                <a:latin typeface="+mn-ea"/>
                <a:ea typeface="+mn-ea"/>
              </a:rPr>
              <a:t>ゴミ「ゼロ」の町を目指すために</a:t>
            </a:r>
            <a:endParaRPr kumimoji="1" lang="ja-JP" altLang="en-US" dirty="0">
              <a:solidFill>
                <a:schemeClr val="bg1"/>
              </a:solidFill>
              <a:latin typeface="+mn-ea"/>
              <a:ea typeface="+mn-ea"/>
            </a:endParaRPr>
          </a:p>
        </p:txBody>
      </p:sp>
      <p:sp>
        <p:nvSpPr>
          <p:cNvPr id="3" name="字幕 2">
            <a:extLst>
              <a:ext uri="{FF2B5EF4-FFF2-40B4-BE49-F238E27FC236}">
                <a16:creationId xmlns:a16="http://schemas.microsoft.com/office/drawing/2014/main" id="{41DD006C-452C-4C54-80EE-57CA8FB447FE}"/>
              </a:ext>
            </a:extLst>
          </p:cNvPr>
          <p:cNvSpPr>
            <a:spLocks noGrp="1"/>
          </p:cNvSpPr>
          <p:nvPr>
            <p:ph type="subTitle" idx="1"/>
          </p:nvPr>
        </p:nvSpPr>
        <p:spPr>
          <a:xfrm>
            <a:off x="1473280" y="5009010"/>
            <a:ext cx="9245436" cy="1192696"/>
          </a:xfrm>
        </p:spPr>
        <p:txBody>
          <a:bodyPr>
            <a:normAutofit/>
          </a:bodyPr>
          <a:lstStyle/>
          <a:p>
            <a:pPr>
              <a:spcBef>
                <a:spcPts val="1800"/>
              </a:spcBef>
            </a:pPr>
            <a:r>
              <a:rPr kumimoji="1" lang="ja-JP" altLang="en-US" sz="2800" dirty="0">
                <a:solidFill>
                  <a:schemeClr val="tx1">
                    <a:lumMod val="65000"/>
                    <a:lumOff val="35000"/>
                  </a:schemeClr>
                </a:solidFill>
              </a:rPr>
              <a:t>関西学院大学</a:t>
            </a:r>
            <a:endParaRPr kumimoji="1" lang="en-US" altLang="ja-JP" sz="2800" dirty="0">
              <a:solidFill>
                <a:schemeClr val="tx1">
                  <a:lumMod val="65000"/>
                  <a:lumOff val="35000"/>
                </a:schemeClr>
              </a:solidFill>
            </a:endParaRPr>
          </a:p>
          <a:p>
            <a:pPr>
              <a:spcBef>
                <a:spcPts val="1800"/>
              </a:spcBef>
            </a:pPr>
            <a:r>
              <a:rPr kumimoji="1" lang="ja-JP" altLang="en-US" sz="3200" dirty="0">
                <a:solidFill>
                  <a:schemeClr val="tx1">
                    <a:lumMod val="65000"/>
                    <a:lumOff val="35000"/>
                  </a:schemeClr>
                </a:solidFill>
              </a:rPr>
              <a:t>廖 思超    齊藤 聖人    </a:t>
            </a:r>
            <a:r>
              <a:rPr lang="ja-JP" altLang="en-US" sz="3200" dirty="0">
                <a:solidFill>
                  <a:schemeClr val="tx1">
                    <a:lumMod val="65000"/>
                    <a:lumOff val="35000"/>
                  </a:schemeClr>
                </a:solidFill>
              </a:rPr>
              <a:t>西川 高弘    尾崎 七海</a:t>
            </a:r>
            <a:endParaRPr kumimoji="1" lang="ja-JP" altLang="en-US" sz="3200" dirty="0">
              <a:solidFill>
                <a:schemeClr val="tx1">
                  <a:lumMod val="65000"/>
                  <a:lumOff val="35000"/>
                </a:schemeClr>
              </a:solidFill>
            </a:endParaRPr>
          </a:p>
        </p:txBody>
      </p:sp>
    </p:spTree>
    <p:extLst>
      <p:ext uri="{BB962C8B-B14F-4D97-AF65-F5344CB8AC3E}">
        <p14:creationId xmlns:p14="http://schemas.microsoft.com/office/powerpoint/2010/main" val="992135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BD5FA2-C25F-48BA-A8D6-ACA3B4D59930}"/>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記号, グリーン, モニター, 持つ が含まれている画像&#10;&#10;自動的に生成された説明">
            <a:extLst>
              <a:ext uri="{FF2B5EF4-FFF2-40B4-BE49-F238E27FC236}">
                <a16:creationId xmlns:a16="http://schemas.microsoft.com/office/drawing/2014/main" id="{EE5DA349-466A-4BC3-A1DE-0A3146E6346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17558" y="2307548"/>
            <a:ext cx="1543554" cy="1543554"/>
          </a:xfrm>
          <a:prstGeom prst="rect">
            <a:avLst/>
          </a:prstGeom>
        </p:spPr>
      </p:pic>
      <p:pic>
        <p:nvPicPr>
          <p:cNvPr id="11" name="図 10" descr="挿絵, 記号 が含まれている画像&#10;&#10;自動的に生成された説明">
            <a:extLst>
              <a:ext uri="{FF2B5EF4-FFF2-40B4-BE49-F238E27FC236}">
                <a16:creationId xmlns:a16="http://schemas.microsoft.com/office/drawing/2014/main" id="{B1E19012-1C10-4F89-B0CE-3E530AAD2AE5}"/>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2682745" y="2284561"/>
            <a:ext cx="1546360" cy="1546360"/>
          </a:xfrm>
          <a:prstGeom prst="rect">
            <a:avLst/>
          </a:prstGeom>
        </p:spPr>
      </p:pic>
      <p:pic>
        <p:nvPicPr>
          <p:cNvPr id="13" name="図 12" descr="挿絵 が含まれている画像&#10;&#10;自動的に生成された説明">
            <a:extLst>
              <a:ext uri="{FF2B5EF4-FFF2-40B4-BE49-F238E27FC236}">
                <a16:creationId xmlns:a16="http://schemas.microsoft.com/office/drawing/2014/main" id="{3E552CD8-7831-4966-80DA-2D621F76F3E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79523" y="3934199"/>
            <a:ext cx="2081589" cy="2081589"/>
          </a:xfrm>
          <a:prstGeom prst="rect">
            <a:avLst/>
          </a:prstGeom>
        </p:spPr>
      </p:pic>
      <p:pic>
        <p:nvPicPr>
          <p:cNvPr id="15" name="図 14" descr="挿絵, 食品, 記号 が含まれている画像&#10;&#10;自動的に生成された説明">
            <a:extLst>
              <a:ext uri="{FF2B5EF4-FFF2-40B4-BE49-F238E27FC236}">
                <a16:creationId xmlns:a16="http://schemas.microsoft.com/office/drawing/2014/main" id="{00AB3FC5-CEAB-476E-8762-CD94EE847348}"/>
              </a:ext>
            </a:extLst>
          </p:cNvPr>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2705530" y="3951670"/>
            <a:ext cx="1543554" cy="1543554"/>
          </a:xfrm>
          <a:prstGeom prst="rect">
            <a:avLst/>
          </a:prstGeom>
        </p:spPr>
      </p:pic>
      <p:sp>
        <p:nvSpPr>
          <p:cNvPr id="16" name="吹き出し: 四角形 15">
            <a:extLst>
              <a:ext uri="{FF2B5EF4-FFF2-40B4-BE49-F238E27FC236}">
                <a16:creationId xmlns:a16="http://schemas.microsoft.com/office/drawing/2014/main" id="{59870ADB-CFB9-4D35-8EF7-A09E3DDBD6D7}"/>
              </a:ext>
            </a:extLst>
          </p:cNvPr>
          <p:cNvSpPr/>
          <p:nvPr/>
        </p:nvSpPr>
        <p:spPr>
          <a:xfrm>
            <a:off x="5611518" y="1318896"/>
            <a:ext cx="6034591" cy="5147709"/>
          </a:xfrm>
          <a:prstGeom prst="wedgeRectCallout">
            <a:avLst>
              <a:gd name="adj1" fmla="val -62659"/>
              <a:gd name="adj2" fmla="val 21539"/>
            </a:avLst>
          </a:prstGeom>
          <a:noFill/>
          <a:ln w="38100">
            <a:solidFill>
              <a:srgbClr val="F36D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6AAE47C-772C-4EAF-ACCE-92EC21459DFC}"/>
              </a:ext>
            </a:extLst>
          </p:cNvPr>
          <p:cNvSpPr txBox="1"/>
          <p:nvPr/>
        </p:nvSpPr>
        <p:spPr>
          <a:xfrm>
            <a:off x="5871581" y="1791062"/>
            <a:ext cx="5513895" cy="1523494"/>
          </a:xfrm>
          <a:prstGeom prst="rect">
            <a:avLst/>
          </a:prstGeom>
          <a:noFill/>
        </p:spPr>
        <p:txBody>
          <a:bodyPr wrap="square" rtlCol="0">
            <a:spAutoFit/>
          </a:bodyPr>
          <a:lstStyle/>
          <a:p>
            <a:pPr algn="ctr">
              <a:spcBef>
                <a:spcPts val="600"/>
              </a:spcBef>
            </a:pPr>
            <a:r>
              <a:rPr lang="ja-JP" altLang="en-US" sz="4400" dirty="0">
                <a:solidFill>
                  <a:schemeClr val="tx1">
                    <a:lumMod val="75000"/>
                    <a:lumOff val="25000"/>
                  </a:schemeClr>
                </a:solidFill>
                <a:latin typeface="+mn-ea"/>
              </a:rPr>
              <a:t>リサイクル可能な</a:t>
            </a:r>
            <a:endParaRPr lang="en-US" altLang="ja-JP" sz="4400" dirty="0">
              <a:solidFill>
                <a:schemeClr val="tx1">
                  <a:lumMod val="75000"/>
                  <a:lumOff val="25000"/>
                </a:schemeClr>
              </a:solidFill>
              <a:latin typeface="+mn-ea"/>
            </a:endParaRPr>
          </a:p>
          <a:p>
            <a:pPr algn="ctr">
              <a:spcBef>
                <a:spcPts val="600"/>
              </a:spcBef>
            </a:pPr>
            <a:r>
              <a:rPr lang="ja-JP" altLang="en-US" sz="4400" dirty="0">
                <a:solidFill>
                  <a:schemeClr val="tx1">
                    <a:lumMod val="75000"/>
                    <a:lumOff val="25000"/>
                  </a:schemeClr>
                </a:solidFill>
                <a:latin typeface="+mn-ea"/>
              </a:rPr>
              <a:t>ゴミが集まる</a:t>
            </a:r>
            <a:endParaRPr kumimoji="1" lang="ja-JP" altLang="en-US" sz="4400" dirty="0">
              <a:solidFill>
                <a:schemeClr val="tx1">
                  <a:lumMod val="75000"/>
                  <a:lumOff val="25000"/>
                </a:schemeClr>
              </a:solidFill>
              <a:latin typeface="+mn-ea"/>
            </a:endParaRPr>
          </a:p>
        </p:txBody>
      </p:sp>
      <p:sp>
        <p:nvSpPr>
          <p:cNvPr id="22" name="テキスト ボックス 21">
            <a:extLst>
              <a:ext uri="{FF2B5EF4-FFF2-40B4-BE49-F238E27FC236}">
                <a16:creationId xmlns:a16="http://schemas.microsoft.com/office/drawing/2014/main" id="{8B27A8A3-2278-448C-8F4B-A71412A74904}"/>
              </a:ext>
            </a:extLst>
          </p:cNvPr>
          <p:cNvSpPr txBox="1"/>
          <p:nvPr/>
        </p:nvSpPr>
        <p:spPr>
          <a:xfrm>
            <a:off x="5306461" y="5255998"/>
            <a:ext cx="6711208" cy="830997"/>
          </a:xfrm>
          <a:prstGeom prst="rect">
            <a:avLst/>
          </a:prstGeom>
          <a:noFill/>
        </p:spPr>
        <p:txBody>
          <a:bodyPr wrap="square" rtlCol="0">
            <a:spAutoFit/>
          </a:bodyPr>
          <a:lstStyle/>
          <a:p>
            <a:pPr algn="ctr"/>
            <a:r>
              <a:rPr lang="ja-JP" altLang="en-US" sz="4800" b="1" dirty="0">
                <a:solidFill>
                  <a:schemeClr val="tx1">
                    <a:lumMod val="75000"/>
                    <a:lumOff val="25000"/>
                  </a:schemeClr>
                </a:solidFill>
                <a:latin typeface="+mn-ea"/>
              </a:rPr>
              <a:t>資源利用効率を向上</a:t>
            </a:r>
            <a:endParaRPr kumimoji="1" lang="ja-JP" altLang="en-US" sz="4800" b="1" dirty="0">
              <a:solidFill>
                <a:schemeClr val="tx1">
                  <a:lumMod val="75000"/>
                  <a:lumOff val="25000"/>
                </a:schemeClr>
              </a:solidFill>
              <a:latin typeface="+mn-ea"/>
            </a:endParaRPr>
          </a:p>
        </p:txBody>
      </p:sp>
      <p:sp>
        <p:nvSpPr>
          <p:cNvPr id="4" name="矢印: 右 3">
            <a:extLst>
              <a:ext uri="{FF2B5EF4-FFF2-40B4-BE49-F238E27FC236}">
                <a16:creationId xmlns:a16="http://schemas.microsoft.com/office/drawing/2014/main" id="{208A7087-78B3-43E7-B893-C06BAA081DC9}"/>
              </a:ext>
            </a:extLst>
          </p:cNvPr>
          <p:cNvSpPr/>
          <p:nvPr/>
        </p:nvSpPr>
        <p:spPr>
          <a:xfrm rot="5400000">
            <a:off x="8246566" y="3477971"/>
            <a:ext cx="830997"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DE81D65D-4D96-4A96-A04E-356E27DE69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3079" y="3349159"/>
            <a:ext cx="1608198" cy="1418425"/>
          </a:xfrm>
          <a:prstGeom prst="rect">
            <a:avLst/>
          </a:prstGeom>
        </p:spPr>
      </p:pic>
      <p:pic>
        <p:nvPicPr>
          <p:cNvPr id="8" name="図 7">
            <a:extLst>
              <a:ext uri="{FF2B5EF4-FFF2-40B4-BE49-F238E27FC236}">
                <a16:creationId xmlns:a16="http://schemas.microsoft.com/office/drawing/2014/main" id="{412CE8D4-343A-4B57-9B58-8BE9970010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5779" y="3273664"/>
            <a:ext cx="1841830" cy="1715204"/>
          </a:xfrm>
          <a:prstGeom prst="rect">
            <a:avLst/>
          </a:prstGeom>
        </p:spPr>
      </p:pic>
      <p:sp>
        <p:nvSpPr>
          <p:cNvPr id="10" name="テキスト ボックス 9">
            <a:extLst>
              <a:ext uri="{FF2B5EF4-FFF2-40B4-BE49-F238E27FC236}">
                <a16:creationId xmlns:a16="http://schemas.microsoft.com/office/drawing/2014/main" id="{21635E23-06BA-4059-A3C7-A1677ACA44FE}"/>
              </a:ext>
            </a:extLst>
          </p:cNvPr>
          <p:cNvSpPr txBox="1"/>
          <p:nvPr/>
        </p:nvSpPr>
        <p:spPr>
          <a:xfrm>
            <a:off x="0" y="230477"/>
            <a:ext cx="12191999" cy="769441"/>
          </a:xfrm>
          <a:prstGeom prst="rect">
            <a:avLst/>
          </a:prstGeom>
          <a:noFill/>
        </p:spPr>
        <p:txBody>
          <a:bodyPr wrap="square" rtlCol="0">
            <a:spAutoFit/>
          </a:bodyPr>
          <a:lstStyle/>
          <a:p>
            <a:pPr algn="ctr"/>
            <a:r>
              <a:rPr lang="en-US" altLang="ja-JP" sz="4400" dirty="0">
                <a:solidFill>
                  <a:schemeClr val="bg1"/>
                </a:solidFill>
                <a:latin typeface="+mn-ea"/>
              </a:rPr>
              <a:t>9</a:t>
            </a:r>
            <a:r>
              <a:rPr kumimoji="1" lang="en-US" altLang="ja-JP" sz="4400" dirty="0">
                <a:solidFill>
                  <a:schemeClr val="bg1"/>
                </a:solidFill>
                <a:latin typeface="+mn-ea"/>
              </a:rPr>
              <a:t>. Industry, Innovation and Infrastructure</a:t>
            </a:r>
            <a:endParaRPr kumimoji="1" lang="ja-JP" altLang="en-US" sz="4400" dirty="0">
              <a:solidFill>
                <a:schemeClr val="bg1"/>
              </a:solidFill>
              <a:latin typeface="+mn-ea"/>
            </a:endParaRPr>
          </a:p>
        </p:txBody>
      </p:sp>
    </p:spTree>
    <p:extLst>
      <p:ext uri="{BB962C8B-B14F-4D97-AF65-F5344CB8AC3E}">
        <p14:creationId xmlns:p14="http://schemas.microsoft.com/office/powerpoint/2010/main" val="609910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BD5FA2-C25F-48BA-A8D6-ACA3B4D59930}"/>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記号, グリーン, モニター, 持つ が含まれている画像&#10;&#10;自動的に生成された説明">
            <a:extLst>
              <a:ext uri="{FF2B5EF4-FFF2-40B4-BE49-F238E27FC236}">
                <a16:creationId xmlns:a16="http://schemas.microsoft.com/office/drawing/2014/main" id="{EE5DA349-466A-4BC3-A1DE-0A3146E6346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17558" y="2307548"/>
            <a:ext cx="1543554" cy="1543554"/>
          </a:xfrm>
          <a:prstGeom prst="rect">
            <a:avLst/>
          </a:prstGeom>
        </p:spPr>
      </p:pic>
      <p:pic>
        <p:nvPicPr>
          <p:cNvPr id="11" name="図 10" descr="挿絵, 記号 が含まれている画像&#10;&#10;自動的に生成された説明">
            <a:extLst>
              <a:ext uri="{FF2B5EF4-FFF2-40B4-BE49-F238E27FC236}">
                <a16:creationId xmlns:a16="http://schemas.microsoft.com/office/drawing/2014/main" id="{B1E19012-1C10-4F89-B0CE-3E530AAD2AE5}"/>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2682744" y="2287368"/>
            <a:ext cx="1543554" cy="1543554"/>
          </a:xfrm>
          <a:prstGeom prst="rect">
            <a:avLst/>
          </a:prstGeom>
        </p:spPr>
      </p:pic>
      <p:pic>
        <p:nvPicPr>
          <p:cNvPr id="13" name="図 12" descr="挿絵 が含まれている画像&#10;&#10;自動的に生成された説明">
            <a:extLst>
              <a:ext uri="{FF2B5EF4-FFF2-40B4-BE49-F238E27FC236}">
                <a16:creationId xmlns:a16="http://schemas.microsoft.com/office/drawing/2014/main" id="{3E552CD8-7831-4966-80DA-2D621F76F3E8}"/>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017558" y="3934200"/>
            <a:ext cx="1543554" cy="1543554"/>
          </a:xfrm>
          <a:prstGeom prst="rect">
            <a:avLst/>
          </a:prstGeom>
        </p:spPr>
      </p:pic>
      <p:pic>
        <p:nvPicPr>
          <p:cNvPr id="15" name="図 14" descr="挿絵, 食品, 記号 が含まれている画像&#10;&#10;自動的に生成された説明">
            <a:extLst>
              <a:ext uri="{FF2B5EF4-FFF2-40B4-BE49-F238E27FC236}">
                <a16:creationId xmlns:a16="http://schemas.microsoft.com/office/drawing/2014/main" id="{00AB3FC5-CEAB-476E-8762-CD94EE847348}"/>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705529" y="3951669"/>
            <a:ext cx="2173649" cy="2173649"/>
          </a:xfrm>
          <a:prstGeom prst="rect">
            <a:avLst/>
          </a:prstGeom>
        </p:spPr>
      </p:pic>
      <p:sp>
        <p:nvSpPr>
          <p:cNvPr id="16" name="吹き出し: 四角形 15">
            <a:extLst>
              <a:ext uri="{FF2B5EF4-FFF2-40B4-BE49-F238E27FC236}">
                <a16:creationId xmlns:a16="http://schemas.microsoft.com/office/drawing/2014/main" id="{59870ADB-CFB9-4D35-8EF7-A09E3DDBD6D7}"/>
              </a:ext>
            </a:extLst>
          </p:cNvPr>
          <p:cNvSpPr/>
          <p:nvPr/>
        </p:nvSpPr>
        <p:spPr>
          <a:xfrm>
            <a:off x="5611518" y="1318896"/>
            <a:ext cx="6034591" cy="5147709"/>
          </a:xfrm>
          <a:prstGeom prst="wedgeRectCallout">
            <a:avLst>
              <a:gd name="adj1" fmla="val -62859"/>
              <a:gd name="adj2" fmla="val 20370"/>
            </a:avLst>
          </a:prstGeom>
          <a:noFill/>
          <a:ln w="38100">
            <a:solidFill>
              <a:srgbClr val="F99D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6AAE47C-772C-4EAF-ACCE-92EC21459DFC}"/>
              </a:ext>
            </a:extLst>
          </p:cNvPr>
          <p:cNvSpPr txBox="1"/>
          <p:nvPr/>
        </p:nvSpPr>
        <p:spPr>
          <a:xfrm>
            <a:off x="5871863" y="1633170"/>
            <a:ext cx="5513895" cy="707886"/>
          </a:xfrm>
          <a:prstGeom prst="rect">
            <a:avLst/>
          </a:prstGeom>
          <a:noFill/>
        </p:spPr>
        <p:txBody>
          <a:bodyPr wrap="square" rtlCol="0">
            <a:spAutoFit/>
          </a:bodyPr>
          <a:lstStyle/>
          <a:p>
            <a:pPr algn="ctr"/>
            <a:r>
              <a:rPr kumimoji="1" lang="ja-JP" altLang="en-US" sz="4000" dirty="0">
                <a:solidFill>
                  <a:schemeClr val="tx1">
                    <a:lumMod val="75000"/>
                    <a:lumOff val="25000"/>
                  </a:schemeClr>
                </a:solidFill>
                <a:latin typeface="+mn-ea"/>
              </a:rPr>
              <a:t>街中にゴミがない</a:t>
            </a:r>
          </a:p>
        </p:txBody>
      </p:sp>
      <p:sp>
        <p:nvSpPr>
          <p:cNvPr id="20" name="矢印: 右 19">
            <a:extLst>
              <a:ext uri="{FF2B5EF4-FFF2-40B4-BE49-F238E27FC236}">
                <a16:creationId xmlns:a16="http://schemas.microsoft.com/office/drawing/2014/main" id="{44B90F11-7AEF-4887-A9FB-E36AA1CEC1BF}"/>
              </a:ext>
            </a:extLst>
          </p:cNvPr>
          <p:cNvSpPr/>
          <p:nvPr/>
        </p:nvSpPr>
        <p:spPr>
          <a:xfrm rot="5400000">
            <a:off x="8341957" y="2089476"/>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B27A8A3-2278-448C-8F4B-A71412A74904}"/>
              </a:ext>
            </a:extLst>
          </p:cNvPr>
          <p:cNvSpPr txBox="1"/>
          <p:nvPr/>
        </p:nvSpPr>
        <p:spPr>
          <a:xfrm>
            <a:off x="6748906" y="5072816"/>
            <a:ext cx="4833800" cy="1323439"/>
          </a:xfrm>
          <a:prstGeom prst="rect">
            <a:avLst/>
          </a:prstGeom>
          <a:noFill/>
        </p:spPr>
        <p:txBody>
          <a:bodyPr wrap="square" rtlCol="0">
            <a:spAutoFit/>
          </a:bodyPr>
          <a:lstStyle/>
          <a:p>
            <a:pPr algn="l"/>
            <a:r>
              <a:rPr kumimoji="1" lang="ja-JP" altLang="en-US" sz="4000" b="1" dirty="0">
                <a:solidFill>
                  <a:schemeClr val="tx1">
                    <a:lumMod val="75000"/>
                    <a:lumOff val="25000"/>
                  </a:schemeClr>
                </a:solidFill>
                <a:latin typeface="+mn-ea"/>
              </a:rPr>
              <a:t>自発的に景観を</a:t>
            </a:r>
            <a:endParaRPr kumimoji="1" lang="en-US" altLang="ja-JP" sz="4000" b="1" dirty="0">
              <a:solidFill>
                <a:schemeClr val="tx1">
                  <a:lumMod val="75000"/>
                  <a:lumOff val="25000"/>
                </a:schemeClr>
              </a:solidFill>
              <a:latin typeface="+mn-ea"/>
            </a:endParaRPr>
          </a:p>
          <a:p>
            <a:pPr algn="l"/>
            <a:r>
              <a:rPr kumimoji="1" lang="ja-JP" altLang="en-US" sz="4000" b="1" dirty="0">
                <a:solidFill>
                  <a:schemeClr val="tx1">
                    <a:lumMod val="75000"/>
                    <a:lumOff val="25000"/>
                  </a:schemeClr>
                </a:solidFill>
                <a:latin typeface="+mn-ea"/>
              </a:rPr>
              <a:t>維持したくなる</a:t>
            </a:r>
          </a:p>
        </p:txBody>
      </p:sp>
      <p:sp>
        <p:nvSpPr>
          <p:cNvPr id="2" name="テキスト ボックス 1">
            <a:extLst>
              <a:ext uri="{FF2B5EF4-FFF2-40B4-BE49-F238E27FC236}">
                <a16:creationId xmlns:a16="http://schemas.microsoft.com/office/drawing/2014/main" id="{7DBB5A32-12D4-4771-A2DB-CE2BAF7CD1FE}"/>
              </a:ext>
            </a:extLst>
          </p:cNvPr>
          <p:cNvSpPr txBox="1"/>
          <p:nvPr/>
        </p:nvSpPr>
        <p:spPr>
          <a:xfrm>
            <a:off x="6833754" y="3291216"/>
            <a:ext cx="3590111" cy="707886"/>
          </a:xfrm>
          <a:prstGeom prst="rect">
            <a:avLst/>
          </a:prstGeom>
          <a:noFill/>
        </p:spPr>
        <p:txBody>
          <a:bodyPr wrap="square" rtlCol="0">
            <a:spAutoFit/>
          </a:bodyPr>
          <a:lstStyle/>
          <a:p>
            <a:pPr algn="l"/>
            <a:r>
              <a:rPr kumimoji="1" lang="ja-JP" altLang="en-US" sz="4000" dirty="0">
                <a:solidFill>
                  <a:schemeClr val="tx1">
                    <a:lumMod val="75000"/>
                    <a:lumOff val="25000"/>
                  </a:schemeClr>
                </a:solidFill>
                <a:latin typeface="+mn-ea"/>
              </a:rPr>
              <a:t>住みたい街に</a:t>
            </a:r>
          </a:p>
        </p:txBody>
      </p:sp>
      <p:sp>
        <p:nvSpPr>
          <p:cNvPr id="4" name="矢印: 右 3">
            <a:extLst>
              <a:ext uri="{FF2B5EF4-FFF2-40B4-BE49-F238E27FC236}">
                <a16:creationId xmlns:a16="http://schemas.microsoft.com/office/drawing/2014/main" id="{208A7087-78B3-43E7-B893-C06BAA081DC9}"/>
              </a:ext>
            </a:extLst>
          </p:cNvPr>
          <p:cNvSpPr/>
          <p:nvPr/>
        </p:nvSpPr>
        <p:spPr>
          <a:xfrm rot="5400000">
            <a:off x="8344125" y="3779513"/>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食品 が含まれている画像&#10;&#10;自動的に生成された説明">
            <a:extLst>
              <a:ext uri="{FF2B5EF4-FFF2-40B4-BE49-F238E27FC236}">
                <a16:creationId xmlns:a16="http://schemas.microsoft.com/office/drawing/2014/main" id="{979B87C7-09FE-4ADB-8B58-99BFBC0546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8715" y="3666152"/>
            <a:ext cx="1398455" cy="1355110"/>
          </a:xfrm>
          <a:prstGeom prst="rect">
            <a:avLst/>
          </a:prstGeom>
        </p:spPr>
      </p:pic>
      <p:pic>
        <p:nvPicPr>
          <p:cNvPr id="8" name="図 7" descr="飛行機, 飛ぶ が含まれている画像&#10;&#10;自動的に生成された説明">
            <a:extLst>
              <a:ext uri="{FF2B5EF4-FFF2-40B4-BE49-F238E27FC236}">
                <a16:creationId xmlns:a16="http://schemas.microsoft.com/office/drawing/2014/main" id="{0D1606CF-E0A8-4BBE-80FE-373511B65E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4268" y="3887701"/>
            <a:ext cx="707886" cy="707886"/>
          </a:xfrm>
          <a:prstGeom prst="rect">
            <a:avLst/>
          </a:prstGeom>
        </p:spPr>
      </p:pic>
      <p:sp>
        <p:nvSpPr>
          <p:cNvPr id="10" name="テキスト ボックス 9">
            <a:extLst>
              <a:ext uri="{FF2B5EF4-FFF2-40B4-BE49-F238E27FC236}">
                <a16:creationId xmlns:a16="http://schemas.microsoft.com/office/drawing/2014/main" id="{5F8E984B-4AA7-452A-A242-9DB382DFAA2D}"/>
              </a:ext>
            </a:extLst>
          </p:cNvPr>
          <p:cNvSpPr txBox="1"/>
          <p:nvPr/>
        </p:nvSpPr>
        <p:spPr>
          <a:xfrm>
            <a:off x="0" y="230477"/>
            <a:ext cx="12191999" cy="769441"/>
          </a:xfrm>
          <a:prstGeom prst="rect">
            <a:avLst/>
          </a:prstGeom>
          <a:noFill/>
        </p:spPr>
        <p:txBody>
          <a:bodyPr wrap="square" rtlCol="0">
            <a:spAutoFit/>
          </a:bodyPr>
          <a:lstStyle/>
          <a:p>
            <a:pPr algn="ctr"/>
            <a:r>
              <a:rPr lang="en-US" altLang="ja-JP" sz="4400" dirty="0">
                <a:solidFill>
                  <a:schemeClr val="bg1"/>
                </a:solidFill>
                <a:latin typeface="+mn-ea"/>
              </a:rPr>
              <a:t>11</a:t>
            </a:r>
            <a:r>
              <a:rPr kumimoji="1" lang="en-US" altLang="ja-JP" sz="4400" dirty="0">
                <a:solidFill>
                  <a:schemeClr val="bg1"/>
                </a:solidFill>
                <a:latin typeface="+mn-ea"/>
              </a:rPr>
              <a:t>. </a:t>
            </a:r>
            <a:r>
              <a:rPr lang="en-US" altLang="ja-JP" sz="4400" dirty="0">
                <a:solidFill>
                  <a:schemeClr val="bg1"/>
                </a:solidFill>
                <a:latin typeface="+mn-ea"/>
              </a:rPr>
              <a:t>Sustainable Cities and Communities</a:t>
            </a:r>
            <a:endParaRPr kumimoji="1" lang="ja-JP" altLang="en-US" sz="4400" dirty="0">
              <a:solidFill>
                <a:schemeClr val="bg1"/>
              </a:solidFill>
              <a:latin typeface="+mn-ea"/>
            </a:endParaRPr>
          </a:p>
        </p:txBody>
      </p:sp>
      <p:pic>
        <p:nvPicPr>
          <p:cNvPr id="14" name="図 13" descr="レンガ が含まれている画像&#10;&#10;自動的に生成された説明">
            <a:extLst>
              <a:ext uri="{FF2B5EF4-FFF2-40B4-BE49-F238E27FC236}">
                <a16:creationId xmlns:a16="http://schemas.microsoft.com/office/drawing/2014/main" id="{244A7460-6A31-48A9-A505-1D9320A94F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845155" y="3880197"/>
            <a:ext cx="1043154" cy="1097850"/>
          </a:xfrm>
          <a:prstGeom prst="rect">
            <a:avLst/>
          </a:prstGeom>
        </p:spPr>
      </p:pic>
      <p:pic>
        <p:nvPicPr>
          <p:cNvPr id="24" name="図 23" descr="飛行機, 飛ぶ が含まれている画像&#10;&#10;自動的に生成された説明">
            <a:extLst>
              <a:ext uri="{FF2B5EF4-FFF2-40B4-BE49-F238E27FC236}">
                <a16:creationId xmlns:a16="http://schemas.microsoft.com/office/drawing/2014/main" id="{54BB67F7-0A30-41A8-B464-747CE2FCB8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4145" y="4230733"/>
            <a:ext cx="707886" cy="707886"/>
          </a:xfrm>
          <a:prstGeom prst="rect">
            <a:avLst/>
          </a:prstGeom>
        </p:spPr>
      </p:pic>
      <p:pic>
        <p:nvPicPr>
          <p:cNvPr id="26" name="図 25" descr="座る, 光, ストリート, 暗い が含まれている画像&#10;&#10;自動的に生成された説明">
            <a:extLst>
              <a:ext uri="{FF2B5EF4-FFF2-40B4-BE49-F238E27FC236}">
                <a16:creationId xmlns:a16="http://schemas.microsoft.com/office/drawing/2014/main" id="{0FE0098E-ABA6-43EE-AEC4-220AC5BD4D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679316" y="3887701"/>
            <a:ext cx="609099" cy="1082842"/>
          </a:xfrm>
          <a:prstGeom prst="rect">
            <a:avLst/>
          </a:prstGeom>
        </p:spPr>
      </p:pic>
      <p:pic>
        <p:nvPicPr>
          <p:cNvPr id="28" name="図 27" descr="座る, 光, ストリート, 暗い が含まれている画像&#10;&#10;自動的に生成された説明">
            <a:extLst>
              <a:ext uri="{FF2B5EF4-FFF2-40B4-BE49-F238E27FC236}">
                <a16:creationId xmlns:a16="http://schemas.microsoft.com/office/drawing/2014/main" id="{8347F220-EB39-4665-A66C-B0D8685941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132865" y="3847475"/>
            <a:ext cx="609099" cy="1082842"/>
          </a:xfrm>
          <a:prstGeom prst="rect">
            <a:avLst/>
          </a:prstGeom>
        </p:spPr>
      </p:pic>
    </p:spTree>
    <p:extLst>
      <p:ext uri="{BB962C8B-B14F-4D97-AF65-F5344CB8AC3E}">
        <p14:creationId xmlns:p14="http://schemas.microsoft.com/office/powerpoint/2010/main" val="45680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AA955B9-C837-4164-B7DE-0CDCEEEB836B}"/>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0C99598-7AB3-489F-B0B6-717E7E97345A}"/>
              </a:ext>
            </a:extLst>
          </p:cNvPr>
          <p:cNvSpPr txBox="1"/>
          <p:nvPr/>
        </p:nvSpPr>
        <p:spPr>
          <a:xfrm>
            <a:off x="1968471" y="239904"/>
            <a:ext cx="8255055" cy="769441"/>
          </a:xfrm>
          <a:prstGeom prst="rect">
            <a:avLst/>
          </a:prstGeom>
          <a:noFill/>
        </p:spPr>
        <p:txBody>
          <a:bodyPr wrap="square" rtlCol="0">
            <a:spAutoFit/>
          </a:bodyPr>
          <a:lstStyle/>
          <a:p>
            <a:pPr algn="ctr"/>
            <a:r>
              <a:rPr kumimoji="1" lang="ja-JP" altLang="en-US" sz="4400" dirty="0">
                <a:solidFill>
                  <a:schemeClr val="bg1"/>
                </a:solidFill>
                <a:latin typeface="+mn-ea"/>
              </a:rPr>
              <a:t>自発的にゴミを拾う世の中へ</a:t>
            </a:r>
          </a:p>
        </p:txBody>
      </p:sp>
      <p:sp>
        <p:nvSpPr>
          <p:cNvPr id="2" name="テキスト ボックス 1">
            <a:extLst>
              <a:ext uri="{FF2B5EF4-FFF2-40B4-BE49-F238E27FC236}">
                <a16:creationId xmlns:a16="http://schemas.microsoft.com/office/drawing/2014/main" id="{6D859488-CB72-49D4-A0E5-471DE22CCDD7}"/>
              </a:ext>
            </a:extLst>
          </p:cNvPr>
          <p:cNvSpPr txBox="1"/>
          <p:nvPr/>
        </p:nvSpPr>
        <p:spPr>
          <a:xfrm>
            <a:off x="1968471" y="1567907"/>
            <a:ext cx="8217568" cy="646331"/>
          </a:xfrm>
          <a:prstGeom prst="rect">
            <a:avLst/>
          </a:prstGeom>
          <a:noFill/>
        </p:spPr>
        <p:txBody>
          <a:bodyPr wrap="square" rtlCol="0">
            <a:spAutoFit/>
          </a:bodyPr>
          <a:lstStyle/>
          <a:p>
            <a:pPr algn="ctr"/>
            <a:r>
              <a:rPr kumimoji="1" lang="ja-JP" altLang="en-US" sz="3600" dirty="0">
                <a:solidFill>
                  <a:schemeClr val="tx1">
                    <a:lumMod val="75000"/>
                    <a:lumOff val="25000"/>
                  </a:schemeClr>
                </a:solidFill>
                <a:latin typeface="+mn-ea"/>
              </a:rPr>
              <a:t>ゴミの収集を自発性に頼るのは厳しい</a:t>
            </a:r>
          </a:p>
        </p:txBody>
      </p:sp>
      <p:sp>
        <p:nvSpPr>
          <p:cNvPr id="11" name="テキスト ボックス 10">
            <a:extLst>
              <a:ext uri="{FF2B5EF4-FFF2-40B4-BE49-F238E27FC236}">
                <a16:creationId xmlns:a16="http://schemas.microsoft.com/office/drawing/2014/main" id="{6716DA9C-B8BE-44B1-9BFF-6DC4120D884C}"/>
              </a:ext>
            </a:extLst>
          </p:cNvPr>
          <p:cNvSpPr txBox="1"/>
          <p:nvPr/>
        </p:nvSpPr>
        <p:spPr>
          <a:xfrm>
            <a:off x="2306355" y="3480080"/>
            <a:ext cx="7541797" cy="707886"/>
          </a:xfrm>
          <a:prstGeom prst="rect">
            <a:avLst/>
          </a:prstGeom>
          <a:noFill/>
        </p:spPr>
        <p:txBody>
          <a:bodyPr wrap="square" rtlCol="0">
            <a:spAutoFit/>
          </a:bodyPr>
          <a:lstStyle/>
          <a:p>
            <a:pPr algn="ctr"/>
            <a:r>
              <a:rPr kumimoji="1" lang="ja-JP" altLang="en-US" sz="4000" b="1" dirty="0">
                <a:solidFill>
                  <a:schemeClr val="tx1">
                    <a:lumMod val="75000"/>
                    <a:lumOff val="25000"/>
                  </a:schemeClr>
                </a:solidFill>
                <a:latin typeface="+mn-ea"/>
              </a:rPr>
              <a:t>ポイントによる誘導，習慣化</a:t>
            </a:r>
          </a:p>
        </p:txBody>
      </p:sp>
      <p:sp>
        <p:nvSpPr>
          <p:cNvPr id="12" name="テキスト ボックス 11">
            <a:extLst>
              <a:ext uri="{FF2B5EF4-FFF2-40B4-BE49-F238E27FC236}">
                <a16:creationId xmlns:a16="http://schemas.microsoft.com/office/drawing/2014/main" id="{355CD28B-904A-46D3-8EBC-3A293391871D}"/>
              </a:ext>
            </a:extLst>
          </p:cNvPr>
          <p:cNvSpPr txBox="1"/>
          <p:nvPr/>
        </p:nvSpPr>
        <p:spPr>
          <a:xfrm>
            <a:off x="2686578" y="5453808"/>
            <a:ext cx="6818833" cy="830997"/>
          </a:xfrm>
          <a:prstGeom prst="rect">
            <a:avLst/>
          </a:prstGeom>
          <a:noFill/>
        </p:spPr>
        <p:txBody>
          <a:bodyPr wrap="square" rtlCol="0">
            <a:spAutoFit/>
          </a:bodyPr>
          <a:lstStyle/>
          <a:p>
            <a:pPr algn="ctr"/>
            <a:r>
              <a:rPr kumimoji="1" lang="ja-JP" altLang="en-US" sz="4800" b="1" dirty="0">
                <a:solidFill>
                  <a:srgbClr val="CF9327"/>
                </a:solidFill>
                <a:latin typeface="+mn-ea"/>
              </a:rPr>
              <a:t>自発的なカルチャーへ</a:t>
            </a:r>
          </a:p>
        </p:txBody>
      </p:sp>
      <p:sp>
        <p:nvSpPr>
          <p:cNvPr id="13" name="矢印: 右 12">
            <a:extLst>
              <a:ext uri="{FF2B5EF4-FFF2-40B4-BE49-F238E27FC236}">
                <a16:creationId xmlns:a16="http://schemas.microsoft.com/office/drawing/2014/main" id="{CDC3C621-6E7C-4C13-9ADA-3F1DC6A01298}"/>
              </a:ext>
            </a:extLst>
          </p:cNvPr>
          <p:cNvSpPr/>
          <p:nvPr/>
        </p:nvSpPr>
        <p:spPr>
          <a:xfrm rot="5400000">
            <a:off x="5788230" y="2089100"/>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22800B8D-74AE-4CB8-BD18-BEE4A4072B27}"/>
              </a:ext>
            </a:extLst>
          </p:cNvPr>
          <p:cNvSpPr/>
          <p:nvPr/>
        </p:nvSpPr>
        <p:spPr>
          <a:xfrm rot="5400000">
            <a:off x="5806971" y="4179104"/>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8BD07B2D-BDE0-494C-8791-669DA0216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080" y="4258087"/>
            <a:ext cx="1780210" cy="2064012"/>
          </a:xfrm>
          <a:prstGeom prst="rect">
            <a:avLst/>
          </a:prstGeom>
        </p:spPr>
      </p:pic>
      <p:pic>
        <p:nvPicPr>
          <p:cNvPr id="29" name="Picture 6" descr="スマホの地図アプリを見ている人のイラスト（男性）">
            <a:extLst>
              <a:ext uri="{FF2B5EF4-FFF2-40B4-BE49-F238E27FC236}">
                <a16:creationId xmlns:a16="http://schemas.microsoft.com/office/drawing/2014/main" id="{1FD01C77-5500-4505-B825-AD33F95AF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45" y="2772800"/>
            <a:ext cx="1780210" cy="1780210"/>
          </a:xfrm>
          <a:prstGeom prst="rect">
            <a:avLst/>
          </a:prstGeom>
          <a:noFill/>
          <a:extLst>
            <a:ext uri="{909E8E84-426E-40DD-AFC4-6F175D3DCCD1}">
              <a14:hiddenFill xmlns:a14="http://schemas.microsoft.com/office/drawing/2010/main">
                <a:solidFill>
                  <a:srgbClr val="FFFFFF"/>
                </a:solidFill>
              </a14:hiddenFill>
            </a:ext>
          </a:extLst>
        </p:spPr>
      </p:pic>
      <p:pic>
        <p:nvPicPr>
          <p:cNvPr id="32" name="図 31">
            <a:extLst>
              <a:ext uri="{FF2B5EF4-FFF2-40B4-BE49-F238E27FC236}">
                <a16:creationId xmlns:a16="http://schemas.microsoft.com/office/drawing/2014/main" id="{2B87BA71-FCA8-4DAD-80DF-74E178E9D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0185" y="1330017"/>
            <a:ext cx="1425381" cy="1588168"/>
          </a:xfrm>
          <a:prstGeom prst="rect">
            <a:avLst/>
          </a:prstGeom>
        </p:spPr>
      </p:pic>
      <p:pic>
        <p:nvPicPr>
          <p:cNvPr id="34" name="図 33" descr="カップ, 座る, 部屋, テーブル が含まれている画像&#10;&#10;自動的に生成された説明">
            <a:extLst>
              <a:ext uri="{FF2B5EF4-FFF2-40B4-BE49-F238E27FC236}">
                <a16:creationId xmlns:a16="http://schemas.microsoft.com/office/drawing/2014/main" id="{C77C090E-DEBA-4800-9086-714B0D39B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0726" y="1963630"/>
            <a:ext cx="1009459" cy="977913"/>
          </a:xfrm>
          <a:prstGeom prst="rect">
            <a:avLst/>
          </a:prstGeom>
        </p:spPr>
      </p:pic>
      <p:pic>
        <p:nvPicPr>
          <p:cNvPr id="38" name="図 37" descr="飛行機, 飛ぶ が含まれている画像&#10;&#10;自動的に生成された説明">
            <a:extLst>
              <a:ext uri="{FF2B5EF4-FFF2-40B4-BE49-F238E27FC236}">
                <a16:creationId xmlns:a16="http://schemas.microsoft.com/office/drawing/2014/main" id="{60D243BC-8F14-41C8-906F-5707BA8AE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9369" y="4016489"/>
            <a:ext cx="861842" cy="861842"/>
          </a:xfrm>
          <a:prstGeom prst="rect">
            <a:avLst/>
          </a:prstGeom>
        </p:spPr>
      </p:pic>
    </p:spTree>
    <p:extLst>
      <p:ext uri="{BB962C8B-B14F-4D97-AF65-F5344CB8AC3E}">
        <p14:creationId xmlns:p14="http://schemas.microsoft.com/office/powerpoint/2010/main" val="42215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四角形: 角を丸くする 43">
            <a:extLst>
              <a:ext uri="{FF2B5EF4-FFF2-40B4-BE49-F238E27FC236}">
                <a16:creationId xmlns:a16="http://schemas.microsoft.com/office/drawing/2014/main" id="{1F85C692-FD59-4FE4-BB55-B888A4F8882A}"/>
              </a:ext>
            </a:extLst>
          </p:cNvPr>
          <p:cNvSpPr/>
          <p:nvPr/>
        </p:nvSpPr>
        <p:spPr>
          <a:xfrm>
            <a:off x="290773" y="571620"/>
            <a:ext cx="5358094" cy="215792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B2D1D5E5-0192-4236-8D04-74161418B965}"/>
              </a:ext>
            </a:extLst>
          </p:cNvPr>
          <p:cNvSpPr/>
          <p:nvPr/>
        </p:nvSpPr>
        <p:spPr>
          <a:xfrm>
            <a:off x="7882553" y="3878393"/>
            <a:ext cx="2716204" cy="217274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89EEFE3-190E-4CCB-A683-3FC8D05CB41D}"/>
              </a:ext>
            </a:extLst>
          </p:cNvPr>
          <p:cNvSpPr txBox="1"/>
          <p:nvPr/>
        </p:nvSpPr>
        <p:spPr>
          <a:xfrm>
            <a:off x="7605381" y="5803100"/>
            <a:ext cx="1845578" cy="584775"/>
          </a:xfrm>
          <a:prstGeom prst="rect">
            <a:avLst/>
          </a:prstGeom>
          <a:solidFill>
            <a:schemeClr val="bg1"/>
          </a:solid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rPr>
              <a:t>SERVER</a:t>
            </a:r>
            <a:endParaRPr kumimoji="1" lang="ja-JP" altLang="en-US" sz="3200" dirty="0">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18678E91-1758-4B06-B1EF-9FE59903135F}"/>
              </a:ext>
            </a:extLst>
          </p:cNvPr>
          <p:cNvSpPr/>
          <p:nvPr/>
        </p:nvSpPr>
        <p:spPr>
          <a:xfrm>
            <a:off x="396979" y="3743073"/>
            <a:ext cx="5310230" cy="23954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3AF7168-1C20-4CB6-8728-39B93EB174A6}"/>
              </a:ext>
            </a:extLst>
          </p:cNvPr>
          <p:cNvSpPr txBox="1"/>
          <p:nvPr/>
        </p:nvSpPr>
        <p:spPr>
          <a:xfrm>
            <a:off x="331725" y="3516411"/>
            <a:ext cx="1958283" cy="584775"/>
          </a:xfrm>
          <a:prstGeom prst="rect">
            <a:avLst/>
          </a:prstGeom>
          <a:solidFill>
            <a:schemeClr val="bg1"/>
          </a:solid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rPr>
              <a:t>CAMERA</a:t>
            </a:r>
            <a:endParaRPr kumimoji="1" lang="ja-JP" altLang="en-US" sz="3200" dirty="0">
              <a:latin typeface="メイリオ" panose="020B0604030504040204" pitchFamily="50" charset="-128"/>
              <a:ea typeface="メイリオ" panose="020B0604030504040204" pitchFamily="50" charset="-128"/>
            </a:endParaRPr>
          </a:p>
        </p:txBody>
      </p:sp>
      <p:pic>
        <p:nvPicPr>
          <p:cNvPr id="9" name="図 8" descr="テーブル が含まれている画像&#10;&#10;自動的に生成された説明">
            <a:extLst>
              <a:ext uri="{FF2B5EF4-FFF2-40B4-BE49-F238E27FC236}">
                <a16:creationId xmlns:a16="http://schemas.microsoft.com/office/drawing/2014/main" id="{D98AC15A-77E7-4D72-A161-CE7C16D3A135}"/>
              </a:ext>
            </a:extLst>
          </p:cNvPr>
          <p:cNvPicPr>
            <a:picLocks noChangeAspect="1"/>
          </p:cNvPicPr>
          <p:nvPr/>
        </p:nvPicPr>
        <p:blipFill rotWithShape="1">
          <a:blip r:embed="rId2">
            <a:extLst>
              <a:ext uri="{28A0092B-C50C-407E-A947-70E740481C1C}">
                <a14:useLocalDpi xmlns:a14="http://schemas.microsoft.com/office/drawing/2010/main" val="0"/>
              </a:ext>
            </a:extLst>
          </a:blip>
          <a:srcRect l="28153" r="31480"/>
          <a:stretch/>
        </p:blipFill>
        <p:spPr>
          <a:xfrm>
            <a:off x="8089641" y="3973156"/>
            <a:ext cx="1385753" cy="1802266"/>
          </a:xfrm>
          <a:prstGeom prst="rect">
            <a:avLst/>
          </a:prstGeom>
        </p:spPr>
      </p:pic>
      <p:cxnSp>
        <p:nvCxnSpPr>
          <p:cNvPr id="20" name="直線矢印コネクタ 19">
            <a:extLst>
              <a:ext uri="{FF2B5EF4-FFF2-40B4-BE49-F238E27FC236}">
                <a16:creationId xmlns:a16="http://schemas.microsoft.com/office/drawing/2014/main" id="{D921D274-3524-44D8-A5A6-5C29BCDC5C1E}"/>
              </a:ext>
            </a:extLst>
          </p:cNvPr>
          <p:cNvCxnSpPr>
            <a:cxnSpLocks/>
          </p:cNvCxnSpPr>
          <p:nvPr/>
        </p:nvCxnSpPr>
        <p:spPr>
          <a:xfrm>
            <a:off x="2142754" y="1888618"/>
            <a:ext cx="16075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図 14" descr="挿絵, 時計 が含まれている画像&#10;&#10;自動的に生成された説明">
            <a:extLst>
              <a:ext uri="{FF2B5EF4-FFF2-40B4-BE49-F238E27FC236}">
                <a16:creationId xmlns:a16="http://schemas.microsoft.com/office/drawing/2014/main" id="{B7151586-7A89-4E53-8AEA-C14A2CC21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164" y="1155817"/>
            <a:ext cx="1005770" cy="1237870"/>
          </a:xfrm>
          <a:prstGeom prst="rect">
            <a:avLst/>
          </a:prstGeom>
        </p:spPr>
      </p:pic>
      <p:cxnSp>
        <p:nvCxnSpPr>
          <p:cNvPr id="21" name="直線矢印コネクタ 20">
            <a:extLst>
              <a:ext uri="{FF2B5EF4-FFF2-40B4-BE49-F238E27FC236}">
                <a16:creationId xmlns:a16="http://schemas.microsoft.com/office/drawing/2014/main" id="{9C060B4C-6D6A-4CD7-A5B7-4B69E3DEC2FF}"/>
              </a:ext>
            </a:extLst>
          </p:cNvPr>
          <p:cNvCxnSpPr>
            <a:cxnSpLocks/>
          </p:cNvCxnSpPr>
          <p:nvPr/>
        </p:nvCxnSpPr>
        <p:spPr>
          <a:xfrm>
            <a:off x="3750321" y="5201394"/>
            <a:ext cx="52817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CD38557B-7607-4835-AD26-2C4A7346871B}"/>
              </a:ext>
            </a:extLst>
          </p:cNvPr>
          <p:cNvCxnSpPr/>
          <p:nvPr/>
        </p:nvCxnSpPr>
        <p:spPr>
          <a:xfrm>
            <a:off x="1639304" y="5246780"/>
            <a:ext cx="4388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83C11C7-5F7B-4FF9-8C3D-ECD8EA61A909}"/>
              </a:ext>
            </a:extLst>
          </p:cNvPr>
          <p:cNvCxnSpPr>
            <a:cxnSpLocks/>
          </p:cNvCxnSpPr>
          <p:nvPr/>
        </p:nvCxnSpPr>
        <p:spPr>
          <a:xfrm>
            <a:off x="5721291" y="4839799"/>
            <a:ext cx="21612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descr="黒い背景と白い文字&#10;&#10;自動的に生成された説明">
            <a:extLst>
              <a:ext uri="{FF2B5EF4-FFF2-40B4-BE49-F238E27FC236}">
                <a16:creationId xmlns:a16="http://schemas.microsoft.com/office/drawing/2014/main" id="{12CFDB3A-89EE-405D-8253-D48868D3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710" y="4015059"/>
            <a:ext cx="745246" cy="745246"/>
          </a:xfrm>
          <a:prstGeom prst="rect">
            <a:avLst/>
          </a:prstGeom>
        </p:spPr>
      </p:pic>
      <p:cxnSp>
        <p:nvCxnSpPr>
          <p:cNvPr id="35" name="直線矢印コネクタ 34">
            <a:extLst>
              <a:ext uri="{FF2B5EF4-FFF2-40B4-BE49-F238E27FC236}">
                <a16:creationId xmlns:a16="http://schemas.microsoft.com/office/drawing/2014/main" id="{1DE13B80-7D93-4554-91E6-5C88DDEDE6D3}"/>
              </a:ext>
            </a:extLst>
          </p:cNvPr>
          <p:cNvCxnSpPr>
            <a:cxnSpLocks/>
          </p:cNvCxnSpPr>
          <p:nvPr/>
        </p:nvCxnSpPr>
        <p:spPr>
          <a:xfrm flipV="1">
            <a:off x="9901991" y="2660893"/>
            <a:ext cx="0" cy="12198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4E97120B-7C48-4CE3-80F9-2BDAB5F82326}"/>
              </a:ext>
            </a:extLst>
          </p:cNvPr>
          <p:cNvCxnSpPr>
            <a:cxnSpLocks/>
          </p:cNvCxnSpPr>
          <p:nvPr/>
        </p:nvCxnSpPr>
        <p:spPr>
          <a:xfrm>
            <a:off x="8839851" y="2660893"/>
            <a:ext cx="0" cy="1235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7FD66042-577E-4966-AD0D-8864D692A54A}"/>
              </a:ext>
            </a:extLst>
          </p:cNvPr>
          <p:cNvSpPr txBox="1"/>
          <p:nvPr/>
        </p:nvSpPr>
        <p:spPr>
          <a:xfrm>
            <a:off x="243099" y="333537"/>
            <a:ext cx="2562363" cy="584775"/>
          </a:xfrm>
          <a:prstGeom prst="rect">
            <a:avLst/>
          </a:prstGeom>
          <a:solidFill>
            <a:schemeClr val="bg1"/>
          </a:solidFill>
        </p:spPr>
        <p:txBody>
          <a:bodyPr wrap="square" rtlCol="0">
            <a:spAutoFit/>
          </a:bodyPr>
          <a:lstStyle/>
          <a:p>
            <a:r>
              <a:rPr kumimoji="1" lang="en-US" altLang="ja-JP" sz="3200" dirty="0">
                <a:latin typeface="メイリオ" panose="020B0604030504040204" pitchFamily="50" charset="-128"/>
                <a:ea typeface="メイリオ" panose="020B0604030504040204" pitchFamily="50" charset="-128"/>
              </a:rPr>
              <a:t>TRASH </a:t>
            </a:r>
            <a:r>
              <a:rPr lang="en-US" altLang="ja-JP" sz="3200" dirty="0">
                <a:latin typeface="メイリオ" panose="020B0604030504040204" pitchFamily="50" charset="-128"/>
                <a:ea typeface="メイリオ" panose="020B0604030504040204" pitchFamily="50" charset="-128"/>
              </a:rPr>
              <a:t>BOX</a:t>
            </a:r>
            <a:endParaRPr kumimoji="1" lang="ja-JP" altLang="en-US" sz="3200" dirty="0">
              <a:latin typeface="メイリオ" panose="020B0604030504040204" pitchFamily="50" charset="-128"/>
              <a:ea typeface="メイリオ" panose="020B0604030504040204" pitchFamily="50" charset="-128"/>
            </a:endParaRPr>
          </a:p>
        </p:txBody>
      </p:sp>
      <p:pic>
        <p:nvPicPr>
          <p:cNvPr id="61" name="グラフィックス 60">
            <a:extLst>
              <a:ext uri="{FF2B5EF4-FFF2-40B4-BE49-F238E27FC236}">
                <a16:creationId xmlns:a16="http://schemas.microsoft.com/office/drawing/2014/main" id="{D9CBCCE8-6085-478F-A667-9349DC6D02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0561" y="587272"/>
            <a:ext cx="686935" cy="686935"/>
          </a:xfrm>
          <a:prstGeom prst="rect">
            <a:avLst/>
          </a:prstGeom>
        </p:spPr>
      </p:pic>
      <p:sp>
        <p:nvSpPr>
          <p:cNvPr id="63" name="四角形: 角を丸くする 62">
            <a:extLst>
              <a:ext uri="{FF2B5EF4-FFF2-40B4-BE49-F238E27FC236}">
                <a16:creationId xmlns:a16="http://schemas.microsoft.com/office/drawing/2014/main" id="{0BE91766-9C9D-4685-87EE-0EFE0D0F5B36}"/>
              </a:ext>
            </a:extLst>
          </p:cNvPr>
          <p:cNvSpPr/>
          <p:nvPr/>
        </p:nvSpPr>
        <p:spPr>
          <a:xfrm>
            <a:off x="7914297" y="474056"/>
            <a:ext cx="3517144" cy="215792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a:extLst>
              <a:ext uri="{FF2B5EF4-FFF2-40B4-BE49-F238E27FC236}">
                <a16:creationId xmlns:a16="http://schemas.microsoft.com/office/drawing/2014/main" id="{CE7710DA-94F0-4D54-99DE-96390C0EA928}"/>
              </a:ext>
            </a:extLst>
          </p:cNvPr>
          <p:cNvGrpSpPr/>
          <p:nvPr/>
        </p:nvGrpSpPr>
        <p:grpSpPr>
          <a:xfrm>
            <a:off x="10046420" y="883476"/>
            <a:ext cx="1163662" cy="1529391"/>
            <a:chOff x="3170891" y="2197681"/>
            <a:chExt cx="2306642" cy="3048748"/>
          </a:xfrm>
        </p:grpSpPr>
        <p:pic>
          <p:nvPicPr>
            <p:cNvPr id="65" name="図 64">
              <a:extLst>
                <a:ext uri="{FF2B5EF4-FFF2-40B4-BE49-F238E27FC236}">
                  <a16:creationId xmlns:a16="http://schemas.microsoft.com/office/drawing/2014/main" id="{2252BA3C-97BE-4334-AAA7-5F4982B82282}"/>
                </a:ext>
              </a:extLst>
            </p:cNvPr>
            <p:cNvPicPr>
              <a:picLocks noChangeAspect="1"/>
            </p:cNvPicPr>
            <p:nvPr/>
          </p:nvPicPr>
          <p:blipFill rotWithShape="1">
            <a:blip r:embed="rId7"/>
            <a:srcRect l="10786" t="30120" r="42194"/>
            <a:stretch/>
          </p:blipFill>
          <p:spPr>
            <a:xfrm>
              <a:off x="3170891" y="2197681"/>
              <a:ext cx="2306642" cy="3048748"/>
            </a:xfrm>
            <a:prstGeom prst="rect">
              <a:avLst/>
            </a:prstGeom>
          </p:spPr>
        </p:pic>
        <p:pic>
          <p:nvPicPr>
            <p:cNvPr id="66" name="図 65" descr="スクリーンショットの画面&#10;&#10;自動的に生成された説明">
              <a:extLst>
                <a:ext uri="{FF2B5EF4-FFF2-40B4-BE49-F238E27FC236}">
                  <a16:creationId xmlns:a16="http://schemas.microsoft.com/office/drawing/2014/main" id="{81071793-7FF8-488A-9556-A8F203291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8103" y="2676088"/>
              <a:ext cx="1488847" cy="2076488"/>
            </a:xfrm>
            <a:prstGeom prst="rect">
              <a:avLst/>
            </a:prstGeom>
          </p:spPr>
        </p:pic>
      </p:grpSp>
      <p:sp>
        <p:nvSpPr>
          <p:cNvPr id="67" name="テキスト ボックス 66">
            <a:extLst>
              <a:ext uri="{FF2B5EF4-FFF2-40B4-BE49-F238E27FC236}">
                <a16:creationId xmlns:a16="http://schemas.microsoft.com/office/drawing/2014/main" id="{13EBEB69-1420-460D-A7D4-F7727A5757B9}"/>
              </a:ext>
            </a:extLst>
          </p:cNvPr>
          <p:cNvSpPr txBox="1"/>
          <p:nvPr/>
        </p:nvSpPr>
        <p:spPr>
          <a:xfrm>
            <a:off x="7772994" y="310507"/>
            <a:ext cx="1310130" cy="584775"/>
          </a:xfrm>
          <a:prstGeom prst="rect">
            <a:avLst/>
          </a:prstGeom>
          <a:solidFill>
            <a:schemeClr val="bg1"/>
          </a:solidFill>
        </p:spPr>
        <p:txBody>
          <a:bodyPr wrap="square" rtlCol="0">
            <a:spAutoFit/>
          </a:bodyPr>
          <a:lstStyle/>
          <a:p>
            <a:r>
              <a:rPr lang="en-US" altLang="ja-JP" sz="3200" dirty="0">
                <a:latin typeface="メイリオ" panose="020B0604030504040204" pitchFamily="50" charset="-128"/>
                <a:ea typeface="メイリオ" panose="020B0604030504040204" pitchFamily="50" charset="-128"/>
              </a:rPr>
              <a:t>USER</a:t>
            </a:r>
            <a:endParaRPr kumimoji="1" lang="ja-JP" altLang="en-US" sz="3200" dirty="0">
              <a:latin typeface="メイリオ" panose="020B0604030504040204" pitchFamily="50" charset="-128"/>
              <a:ea typeface="メイリオ" panose="020B0604030504040204" pitchFamily="50" charset="-128"/>
            </a:endParaRPr>
          </a:p>
        </p:txBody>
      </p:sp>
      <p:pic>
        <p:nvPicPr>
          <p:cNvPr id="70" name="図 69">
            <a:extLst>
              <a:ext uri="{FF2B5EF4-FFF2-40B4-BE49-F238E27FC236}">
                <a16:creationId xmlns:a16="http://schemas.microsoft.com/office/drawing/2014/main" id="{7954F8F8-0C0D-411B-9CA1-28CDE9275A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328" y="4793038"/>
            <a:ext cx="907485" cy="907485"/>
          </a:xfrm>
          <a:prstGeom prst="rect">
            <a:avLst/>
          </a:prstGeom>
        </p:spPr>
      </p:pic>
      <p:cxnSp>
        <p:nvCxnSpPr>
          <p:cNvPr id="72" name="直線矢印コネクタ 71">
            <a:extLst>
              <a:ext uri="{FF2B5EF4-FFF2-40B4-BE49-F238E27FC236}">
                <a16:creationId xmlns:a16="http://schemas.microsoft.com/office/drawing/2014/main" id="{F1FA41BE-5519-44C2-81CB-24DEEFD74F05}"/>
              </a:ext>
            </a:extLst>
          </p:cNvPr>
          <p:cNvCxnSpPr>
            <a:cxnSpLocks/>
          </p:cNvCxnSpPr>
          <p:nvPr/>
        </p:nvCxnSpPr>
        <p:spPr>
          <a:xfrm flipH="1">
            <a:off x="5632485" y="1888618"/>
            <a:ext cx="22932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7C8E3DC9-7D80-44C6-A951-115A26B49308}"/>
              </a:ext>
            </a:extLst>
          </p:cNvPr>
          <p:cNvCxnSpPr>
            <a:cxnSpLocks/>
          </p:cNvCxnSpPr>
          <p:nvPr/>
        </p:nvCxnSpPr>
        <p:spPr>
          <a:xfrm>
            <a:off x="5632485" y="1386940"/>
            <a:ext cx="22932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図 87" descr="挿絵 が含まれている画像&#10;&#10;自動的に生成された説明">
            <a:extLst>
              <a:ext uri="{FF2B5EF4-FFF2-40B4-BE49-F238E27FC236}">
                <a16:creationId xmlns:a16="http://schemas.microsoft.com/office/drawing/2014/main" id="{9195690A-C99A-4DF7-B475-38132C9B4F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560" y="1071951"/>
            <a:ext cx="1289458" cy="1395913"/>
          </a:xfrm>
          <a:prstGeom prst="rect">
            <a:avLst/>
          </a:prstGeom>
        </p:spPr>
      </p:pic>
      <p:pic>
        <p:nvPicPr>
          <p:cNvPr id="95" name="図 94">
            <a:extLst>
              <a:ext uri="{FF2B5EF4-FFF2-40B4-BE49-F238E27FC236}">
                <a16:creationId xmlns:a16="http://schemas.microsoft.com/office/drawing/2014/main" id="{F8776C20-264F-4AF6-B903-35801CC394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2910" y="1983334"/>
            <a:ext cx="730025" cy="730025"/>
          </a:xfrm>
          <a:prstGeom prst="rect">
            <a:avLst/>
          </a:prstGeom>
        </p:spPr>
      </p:pic>
      <p:pic>
        <p:nvPicPr>
          <p:cNvPr id="99" name="図 98" descr="建物, コンパクトディスク が含まれている画像&#10;&#10;自動的に生成された説明">
            <a:extLst>
              <a:ext uri="{FF2B5EF4-FFF2-40B4-BE49-F238E27FC236}">
                <a16:creationId xmlns:a16="http://schemas.microsoft.com/office/drawing/2014/main" id="{953D55A4-4F17-41BD-A1BE-BA3BB94995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25783" y="2790735"/>
            <a:ext cx="932379" cy="932379"/>
          </a:xfrm>
          <a:prstGeom prst="rect">
            <a:avLst/>
          </a:prstGeom>
        </p:spPr>
      </p:pic>
      <p:pic>
        <p:nvPicPr>
          <p:cNvPr id="101" name="図 100" descr="挿絵 が含まれている画像&#10;&#10;自動的に生成された説明">
            <a:extLst>
              <a:ext uri="{FF2B5EF4-FFF2-40B4-BE49-F238E27FC236}">
                <a16:creationId xmlns:a16="http://schemas.microsoft.com/office/drawing/2014/main" id="{102767EB-0158-4346-86EC-0CB6A7F2F9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2256" y="1907679"/>
            <a:ext cx="965233" cy="965233"/>
          </a:xfrm>
          <a:prstGeom prst="rect">
            <a:avLst/>
          </a:prstGeom>
        </p:spPr>
      </p:pic>
      <p:pic>
        <p:nvPicPr>
          <p:cNvPr id="103" name="図 102" descr="挿絵 が含まれている画像&#10;&#10;自動的に生成された説明">
            <a:extLst>
              <a:ext uri="{FF2B5EF4-FFF2-40B4-BE49-F238E27FC236}">
                <a16:creationId xmlns:a16="http://schemas.microsoft.com/office/drawing/2014/main" id="{D33BE4C2-2053-4A93-929E-DC20FCD462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2231" y="4485624"/>
            <a:ext cx="1289458" cy="1395913"/>
          </a:xfrm>
          <a:prstGeom prst="rect">
            <a:avLst/>
          </a:prstGeom>
        </p:spPr>
      </p:pic>
      <p:pic>
        <p:nvPicPr>
          <p:cNvPr id="106" name="図 105" descr="挿絵 が含まれている画像&#10;&#10;自動的に生成された説明">
            <a:extLst>
              <a:ext uri="{FF2B5EF4-FFF2-40B4-BE49-F238E27FC236}">
                <a16:creationId xmlns:a16="http://schemas.microsoft.com/office/drawing/2014/main" id="{9A9E1918-30EF-414B-A56D-0C4D87E401CD}"/>
              </a:ext>
            </a:extLst>
          </p:cNvPr>
          <p:cNvPicPr>
            <a:picLocks noChangeAspect="1"/>
          </p:cNvPicPr>
          <p:nvPr/>
        </p:nvPicPr>
        <p:blipFill rotWithShape="1">
          <a:blip r:embed="rId14">
            <a:extLst>
              <a:ext uri="{28A0092B-C50C-407E-A947-70E740481C1C}">
                <a14:useLocalDpi xmlns:a14="http://schemas.microsoft.com/office/drawing/2010/main" val="0"/>
              </a:ext>
            </a:extLst>
          </a:blip>
          <a:srcRect l="33123" t="14834" r="31878" b="23371"/>
          <a:stretch/>
        </p:blipFill>
        <p:spPr>
          <a:xfrm>
            <a:off x="2582467" y="883476"/>
            <a:ext cx="899606" cy="893450"/>
          </a:xfrm>
          <a:prstGeom prst="rect">
            <a:avLst/>
          </a:prstGeom>
        </p:spPr>
      </p:pic>
      <p:pic>
        <p:nvPicPr>
          <p:cNvPr id="107" name="図 106" descr="記号 が含まれている画像&#10;&#10;自動的に生成された説明">
            <a:extLst>
              <a:ext uri="{FF2B5EF4-FFF2-40B4-BE49-F238E27FC236}">
                <a16:creationId xmlns:a16="http://schemas.microsoft.com/office/drawing/2014/main" id="{9093803A-966D-4847-85BC-D84E40140345}"/>
              </a:ext>
            </a:extLst>
          </p:cNvPr>
          <p:cNvPicPr>
            <a:picLocks noChangeAspect="1"/>
          </p:cNvPicPr>
          <p:nvPr/>
        </p:nvPicPr>
        <p:blipFill rotWithShape="1">
          <a:blip r:embed="rId15">
            <a:extLst>
              <a:ext uri="{28A0092B-C50C-407E-A947-70E740481C1C}">
                <a14:useLocalDpi xmlns:a14="http://schemas.microsoft.com/office/drawing/2010/main" val="0"/>
              </a:ext>
            </a:extLst>
          </a:blip>
          <a:srcRect b="20950"/>
          <a:stretch/>
        </p:blipFill>
        <p:spPr>
          <a:xfrm>
            <a:off x="9658998" y="4022224"/>
            <a:ext cx="720000" cy="569157"/>
          </a:xfrm>
          <a:prstGeom prst="rect">
            <a:avLst/>
          </a:prstGeom>
        </p:spPr>
      </p:pic>
      <p:pic>
        <p:nvPicPr>
          <p:cNvPr id="111" name="図 110" descr="挿絵, 記号 が含まれている画像&#10;&#10;自動的に生成された説明">
            <a:extLst>
              <a:ext uri="{FF2B5EF4-FFF2-40B4-BE49-F238E27FC236}">
                <a16:creationId xmlns:a16="http://schemas.microsoft.com/office/drawing/2014/main" id="{32FE6F5E-1688-4580-9148-36B7A2A7D83F}"/>
              </a:ext>
            </a:extLst>
          </p:cNvPr>
          <p:cNvPicPr>
            <a:picLocks noChangeAspect="1"/>
          </p:cNvPicPr>
          <p:nvPr/>
        </p:nvPicPr>
        <p:blipFill rotWithShape="1">
          <a:blip r:embed="rId16">
            <a:extLst>
              <a:ext uri="{28A0092B-C50C-407E-A947-70E740481C1C}">
                <a14:useLocalDpi xmlns:a14="http://schemas.microsoft.com/office/drawing/2010/main" val="0"/>
              </a:ext>
            </a:extLst>
          </a:blip>
          <a:srcRect t="16608"/>
          <a:stretch/>
        </p:blipFill>
        <p:spPr>
          <a:xfrm>
            <a:off x="9645202" y="4643697"/>
            <a:ext cx="720000" cy="600425"/>
          </a:xfrm>
          <a:prstGeom prst="rect">
            <a:avLst/>
          </a:prstGeom>
        </p:spPr>
      </p:pic>
      <p:pic>
        <p:nvPicPr>
          <p:cNvPr id="113" name="図 112" descr="テーブル, 挿絵 が含まれている画像&#10;&#10;自動的に生成された説明">
            <a:extLst>
              <a:ext uri="{FF2B5EF4-FFF2-40B4-BE49-F238E27FC236}">
                <a16:creationId xmlns:a16="http://schemas.microsoft.com/office/drawing/2014/main" id="{C426A7FA-84C3-4F07-9A74-7C5241D166B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82481" y="5296438"/>
            <a:ext cx="720000" cy="720000"/>
          </a:xfrm>
          <a:prstGeom prst="rect">
            <a:avLst/>
          </a:prstGeom>
        </p:spPr>
      </p:pic>
      <p:pic>
        <p:nvPicPr>
          <p:cNvPr id="115" name="図 114" descr="挿絵 が含まれている画像&#10;&#10;自動的に生成された説明">
            <a:extLst>
              <a:ext uri="{FF2B5EF4-FFF2-40B4-BE49-F238E27FC236}">
                <a16:creationId xmlns:a16="http://schemas.microsoft.com/office/drawing/2014/main" id="{33B8EED4-2DF9-47F6-AB95-1AFAF7CCEA29}"/>
              </a:ext>
            </a:extLst>
          </p:cNvPr>
          <p:cNvPicPr>
            <a:picLocks noChangeAspect="1"/>
          </p:cNvPicPr>
          <p:nvPr/>
        </p:nvPicPr>
        <p:blipFill rotWithShape="1">
          <a:blip r:embed="rId14">
            <a:extLst>
              <a:ext uri="{28A0092B-C50C-407E-A947-70E740481C1C}">
                <a14:useLocalDpi xmlns:a14="http://schemas.microsoft.com/office/drawing/2010/main" val="0"/>
              </a:ext>
            </a:extLst>
          </a:blip>
          <a:srcRect l="33123" t="14834" r="31878" b="23371"/>
          <a:stretch/>
        </p:blipFill>
        <p:spPr>
          <a:xfrm>
            <a:off x="3339943" y="4213062"/>
            <a:ext cx="568888" cy="564995"/>
          </a:xfrm>
          <a:prstGeom prst="rect">
            <a:avLst/>
          </a:prstGeom>
        </p:spPr>
      </p:pic>
      <p:pic>
        <p:nvPicPr>
          <p:cNvPr id="119" name="図 118" descr="挿絵 が含まれている画像&#10;&#10;自動的に生成された説明">
            <a:extLst>
              <a:ext uri="{FF2B5EF4-FFF2-40B4-BE49-F238E27FC236}">
                <a16:creationId xmlns:a16="http://schemas.microsoft.com/office/drawing/2014/main" id="{3294BD5B-ADD2-41FF-96BC-B4DF878B5A3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54605" y="4045788"/>
            <a:ext cx="1262420" cy="753148"/>
          </a:xfrm>
          <a:prstGeom prst="rect">
            <a:avLst/>
          </a:prstGeom>
        </p:spPr>
      </p:pic>
      <p:pic>
        <p:nvPicPr>
          <p:cNvPr id="121" name="図 120" descr="挿絵, 食品 が含まれている画像&#10;&#10;自動的に生成された説明">
            <a:extLst>
              <a:ext uri="{FF2B5EF4-FFF2-40B4-BE49-F238E27FC236}">
                <a16:creationId xmlns:a16="http://schemas.microsoft.com/office/drawing/2014/main" id="{B1E5E88D-3AF7-4CF9-8BA6-35CF637E6A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89878" y="5565956"/>
            <a:ext cx="1861630" cy="450482"/>
          </a:xfrm>
          <a:prstGeom prst="rect">
            <a:avLst/>
          </a:prstGeom>
        </p:spPr>
      </p:pic>
      <p:pic>
        <p:nvPicPr>
          <p:cNvPr id="18" name="図 17" descr="挿絵 が含まれている画像&#10;&#10;自動的に生成された説明">
            <a:extLst>
              <a:ext uri="{FF2B5EF4-FFF2-40B4-BE49-F238E27FC236}">
                <a16:creationId xmlns:a16="http://schemas.microsoft.com/office/drawing/2014/main" id="{3B27E83D-72C1-4ED4-8CE3-C7F57631D55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8163" y="4943710"/>
            <a:ext cx="1607567" cy="515367"/>
          </a:xfrm>
          <a:prstGeom prst="rect">
            <a:avLst/>
          </a:prstGeom>
        </p:spPr>
      </p:pic>
      <p:pic>
        <p:nvPicPr>
          <p:cNvPr id="123" name="図 122" descr="記号, 挿絵 が含まれている画像&#10;&#10;自動的に生成された説明">
            <a:extLst>
              <a:ext uri="{FF2B5EF4-FFF2-40B4-BE49-F238E27FC236}">
                <a16:creationId xmlns:a16="http://schemas.microsoft.com/office/drawing/2014/main" id="{19F0E1F6-5EDC-41F6-846D-6FF5EBE9D6C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168064" y="2915756"/>
            <a:ext cx="777757" cy="777757"/>
          </a:xfrm>
          <a:prstGeom prst="rect">
            <a:avLst/>
          </a:prstGeom>
        </p:spPr>
      </p:pic>
      <p:pic>
        <p:nvPicPr>
          <p:cNvPr id="125" name="図 124" descr="時計 が含まれている画像&#10;&#10;自動的に生成された説明">
            <a:extLst>
              <a:ext uri="{FF2B5EF4-FFF2-40B4-BE49-F238E27FC236}">
                <a16:creationId xmlns:a16="http://schemas.microsoft.com/office/drawing/2014/main" id="{628942AD-F9C5-4D0D-AE89-0F2687310758}"/>
              </a:ext>
            </a:extLst>
          </p:cNvPr>
          <p:cNvPicPr>
            <a:picLocks noChangeAspect="1"/>
          </p:cNvPicPr>
          <p:nvPr/>
        </p:nvPicPr>
        <p:blipFill rotWithShape="1">
          <a:blip r:embed="rId22">
            <a:extLst>
              <a:ext uri="{28A0092B-C50C-407E-A947-70E740481C1C}">
                <a14:useLocalDpi xmlns:a14="http://schemas.microsoft.com/office/drawing/2010/main" val="0"/>
              </a:ext>
            </a:extLst>
          </a:blip>
          <a:srcRect l="12661" t="8897" r="14896" b="7784"/>
          <a:stretch/>
        </p:blipFill>
        <p:spPr>
          <a:xfrm>
            <a:off x="8369714" y="925089"/>
            <a:ext cx="1288400" cy="1481835"/>
          </a:xfrm>
          <a:prstGeom prst="rect">
            <a:avLst/>
          </a:prstGeom>
        </p:spPr>
      </p:pic>
    </p:spTree>
    <p:extLst>
      <p:ext uri="{BB962C8B-B14F-4D97-AF65-F5344CB8AC3E}">
        <p14:creationId xmlns:p14="http://schemas.microsoft.com/office/powerpoint/2010/main" val="3343777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6792F32-BC45-4DA5-B496-D3BC15F3313F}"/>
              </a:ext>
            </a:extLst>
          </p:cNvPr>
          <p:cNvSpPr txBox="1"/>
          <p:nvPr/>
        </p:nvSpPr>
        <p:spPr>
          <a:xfrm>
            <a:off x="196947" y="196948"/>
            <a:ext cx="11726287" cy="5078313"/>
          </a:xfrm>
          <a:prstGeom prst="rect">
            <a:avLst/>
          </a:prstGeom>
          <a:noFill/>
        </p:spPr>
        <p:txBody>
          <a:bodyPr wrap="none" rtlCol="0">
            <a:spAutoFit/>
          </a:bodyPr>
          <a:lstStyle/>
          <a:p>
            <a:pPr algn="l"/>
            <a:r>
              <a:rPr kumimoji="1" lang="ja-JP" altLang="en-US" dirty="0"/>
              <a:t>全体構成（３～５分）</a:t>
            </a:r>
            <a:endParaRPr kumimoji="1" lang="en-US" altLang="ja-JP" dirty="0"/>
          </a:p>
          <a:p>
            <a:pPr algn="l"/>
            <a:r>
              <a:rPr lang="en-US" altLang="ja-JP" dirty="0" err="1"/>
              <a:t>garbage_map</a:t>
            </a:r>
            <a:r>
              <a:rPr lang="ja-JP" altLang="en-US" dirty="0"/>
              <a:t>のコンセプト</a:t>
            </a:r>
            <a:endParaRPr lang="en-US" altLang="ja-JP" dirty="0"/>
          </a:p>
          <a:p>
            <a:pPr algn="l"/>
            <a:r>
              <a:rPr lang="ja-JP" altLang="en-US" dirty="0"/>
              <a:t>・ゴミを拾って海岸をきれいにする。ゴミを拾わせたくなるようにする</a:t>
            </a:r>
            <a:endParaRPr lang="en-US" altLang="ja-JP" dirty="0"/>
          </a:p>
          <a:p>
            <a:r>
              <a:rPr lang="ja-JP" altLang="en-US" dirty="0"/>
              <a:t>・ゴミがどこに落ちているかを把握できるマップを提供する</a:t>
            </a:r>
            <a:endParaRPr lang="en-US" altLang="ja-JP" dirty="0"/>
          </a:p>
          <a:p>
            <a:r>
              <a:rPr lang="ja-JP" altLang="en-US" dirty="0"/>
              <a:t>デモ映像</a:t>
            </a:r>
            <a:endParaRPr lang="en-US" altLang="ja-JP" dirty="0"/>
          </a:p>
          <a:p>
            <a:r>
              <a:rPr lang="ja-JP" altLang="en-US" dirty="0"/>
              <a:t>・ユーザーがゴミマップをみて、ゴミを拾いに行く、ゴミ箱に捨ててポイントになる</a:t>
            </a:r>
            <a:endParaRPr lang="en-US" altLang="ja-JP" dirty="0"/>
          </a:p>
          <a:p>
            <a:r>
              <a:rPr lang="ja-JP" altLang="en-US" dirty="0"/>
              <a:t>以上のシステムによって期待される効果</a:t>
            </a:r>
            <a:endParaRPr lang="en-US" altLang="ja-JP" dirty="0"/>
          </a:p>
          <a:p>
            <a:r>
              <a:rPr lang="ja-JP" altLang="en-US" dirty="0"/>
              <a:t>・定期的な清掃なしで、海岸がきれいになる</a:t>
            </a:r>
            <a:endParaRPr lang="en-US" altLang="ja-JP" dirty="0"/>
          </a:p>
          <a:p>
            <a:r>
              <a:rPr lang="ja-JP" altLang="en-US" dirty="0"/>
              <a:t>・一度きれいになれば、そのまま維持される（日本は自発的にゴミを拾う人がいるからきれいなところが多い）</a:t>
            </a:r>
            <a:endParaRPr lang="en-US" altLang="ja-JP" dirty="0"/>
          </a:p>
          <a:p>
            <a:r>
              <a:rPr lang="ja-JP" altLang="en-US" dirty="0"/>
              <a:t>・海岸でゴミを拾って、お金を稼げる（スラム解消？）</a:t>
            </a:r>
            <a:endParaRPr lang="en-US" altLang="ja-JP" dirty="0"/>
          </a:p>
          <a:p>
            <a:r>
              <a:rPr lang="ja-JP" altLang="en-US" dirty="0"/>
              <a:t>理想形について述べる</a:t>
            </a:r>
            <a:endParaRPr lang="en-US" altLang="ja-JP" dirty="0"/>
          </a:p>
          <a:p>
            <a:r>
              <a:rPr lang="ja-JP" altLang="en-US" dirty="0"/>
              <a:t>・ブロックチェーンを用いて、海岸の管理者、スポンサー、ユーザーに改ざん不可能なポイントを付与する</a:t>
            </a:r>
            <a:endParaRPr lang="en-US" altLang="ja-JP" dirty="0"/>
          </a:p>
          <a:p>
            <a:r>
              <a:rPr lang="ja-JP" altLang="en-US" dirty="0"/>
              <a:t>・海岸以外にも町、森の中で使用して、きれいにしてもらう</a:t>
            </a:r>
            <a:endParaRPr lang="en-US" altLang="ja-JP" dirty="0"/>
          </a:p>
          <a:p>
            <a:r>
              <a:rPr lang="ja-JP" altLang="en-US" dirty="0"/>
              <a:t>システムの全体構成</a:t>
            </a:r>
            <a:endParaRPr lang="en-US" altLang="ja-JP" dirty="0"/>
          </a:p>
          <a:p>
            <a:r>
              <a:rPr lang="ja-JP" altLang="en-US" dirty="0"/>
              <a:t>・セキュリティカメラで海岸の状況を撮影し，</a:t>
            </a:r>
            <a:r>
              <a:rPr lang="en-US" altLang="ja-JP" dirty="0"/>
              <a:t>AI</a:t>
            </a:r>
            <a:r>
              <a:rPr lang="ja-JP" altLang="en-US" dirty="0"/>
              <a:t>を用いてゴミを識別</a:t>
            </a:r>
            <a:endParaRPr lang="en-US" altLang="ja-JP" dirty="0"/>
          </a:p>
          <a:p>
            <a:r>
              <a:rPr kumimoji="1" lang="ja-JP" altLang="en-US" dirty="0"/>
              <a:t>・サーバーで得た情報を基にマップを生成する</a:t>
            </a:r>
            <a:endParaRPr kumimoji="1" lang="en-US" altLang="ja-JP" dirty="0"/>
          </a:p>
          <a:p>
            <a:r>
              <a:rPr lang="ja-JP" altLang="en-US" dirty="0"/>
              <a:t>・</a:t>
            </a:r>
            <a:r>
              <a:rPr lang="en-US" altLang="ja-JP" dirty="0"/>
              <a:t>URL</a:t>
            </a:r>
            <a:r>
              <a:rPr lang="ja-JP" altLang="en-US" dirty="0"/>
              <a:t>にアクセスするとマップを閲覧できる</a:t>
            </a:r>
            <a:endParaRPr lang="en-US" altLang="ja-JP" dirty="0"/>
          </a:p>
          <a:p>
            <a:r>
              <a:rPr lang="ja-JP" altLang="en-US" dirty="0"/>
              <a:t>以上</a:t>
            </a:r>
            <a:endParaRPr lang="en-US" altLang="ja-JP" dirty="0"/>
          </a:p>
        </p:txBody>
      </p:sp>
    </p:spTree>
    <p:extLst>
      <p:ext uri="{BB962C8B-B14F-4D97-AF65-F5344CB8AC3E}">
        <p14:creationId xmlns:p14="http://schemas.microsoft.com/office/powerpoint/2010/main" val="227935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建物, 市, ストリート, 道路 が含まれている画像&#10;&#10;自動的に生成された説明">
            <a:extLst>
              <a:ext uri="{FF2B5EF4-FFF2-40B4-BE49-F238E27FC236}">
                <a16:creationId xmlns:a16="http://schemas.microsoft.com/office/drawing/2014/main" id="{76517D18-950C-4F04-A706-0B9EFE5CACD5}"/>
              </a:ext>
            </a:extLst>
          </p:cNvPr>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1" y="-632460"/>
            <a:ext cx="12192000" cy="8122920"/>
          </a:xfrm>
          <a:prstGeom prst="rect">
            <a:avLst/>
          </a:prstGeom>
        </p:spPr>
      </p:pic>
      <p:sp>
        <p:nvSpPr>
          <p:cNvPr id="2" name="コンテンツ プレースホルダー 1">
            <a:extLst>
              <a:ext uri="{FF2B5EF4-FFF2-40B4-BE49-F238E27FC236}">
                <a16:creationId xmlns:a16="http://schemas.microsoft.com/office/drawing/2014/main" id="{C1000A46-8469-4707-9531-10EEA432AFAE}"/>
              </a:ext>
            </a:extLst>
          </p:cNvPr>
          <p:cNvSpPr>
            <a:spLocks noGrp="1"/>
          </p:cNvSpPr>
          <p:nvPr>
            <p:ph idx="1"/>
          </p:nvPr>
        </p:nvSpPr>
        <p:spPr>
          <a:xfrm>
            <a:off x="922421" y="1203156"/>
            <a:ext cx="10515600" cy="4788569"/>
          </a:xfrm>
        </p:spPr>
        <p:txBody>
          <a:bodyPr>
            <a:normAutofit/>
          </a:bodyPr>
          <a:lstStyle/>
          <a:p>
            <a:pPr algn="ctr">
              <a:lnSpc>
                <a:spcPct val="150000"/>
              </a:lnSpc>
              <a:spcBef>
                <a:spcPts val="4200"/>
              </a:spcBef>
            </a:pPr>
            <a:r>
              <a:rPr lang="ja-JP" altLang="en-US" sz="5400" b="1" dirty="0">
                <a:solidFill>
                  <a:schemeClr val="tx1">
                    <a:lumMod val="75000"/>
                    <a:lumOff val="25000"/>
                  </a:schemeClr>
                </a:solidFill>
                <a:latin typeface="+mn-ea"/>
              </a:rPr>
              <a:t>あなたの街に</a:t>
            </a:r>
            <a:endParaRPr lang="en-US" altLang="ja-JP" sz="5400" b="1" dirty="0">
              <a:solidFill>
                <a:schemeClr val="tx1">
                  <a:lumMod val="75000"/>
                  <a:lumOff val="25000"/>
                </a:schemeClr>
              </a:solidFill>
              <a:latin typeface="+mn-ea"/>
            </a:endParaRPr>
          </a:p>
          <a:p>
            <a:pPr algn="ctr">
              <a:lnSpc>
                <a:spcPct val="150000"/>
              </a:lnSpc>
              <a:spcBef>
                <a:spcPts val="4200"/>
              </a:spcBef>
            </a:pPr>
            <a:r>
              <a:rPr lang="ja-JP" altLang="en-US" sz="5400" b="1" dirty="0">
                <a:solidFill>
                  <a:schemeClr val="tx1">
                    <a:lumMod val="75000"/>
                    <a:lumOff val="25000"/>
                  </a:schemeClr>
                </a:solidFill>
                <a:latin typeface="+mn-ea"/>
              </a:rPr>
              <a:t>ポイ捨てされたゴミは</a:t>
            </a:r>
            <a:endParaRPr lang="en-US" altLang="ja-JP" sz="5400" b="1" dirty="0">
              <a:solidFill>
                <a:schemeClr val="tx1">
                  <a:lumMod val="75000"/>
                  <a:lumOff val="25000"/>
                </a:schemeClr>
              </a:solidFill>
              <a:latin typeface="+mn-ea"/>
            </a:endParaRPr>
          </a:p>
          <a:p>
            <a:pPr algn="ctr">
              <a:lnSpc>
                <a:spcPct val="150000"/>
              </a:lnSpc>
              <a:spcBef>
                <a:spcPts val="4200"/>
              </a:spcBef>
            </a:pPr>
            <a:r>
              <a:rPr lang="ja-JP" altLang="en-US" sz="5400" b="1" dirty="0">
                <a:solidFill>
                  <a:schemeClr val="tx1">
                    <a:lumMod val="75000"/>
                    <a:lumOff val="25000"/>
                  </a:schemeClr>
                </a:solidFill>
                <a:latin typeface="+mn-ea"/>
              </a:rPr>
              <a:t>ありませんか？</a:t>
            </a:r>
            <a:endParaRPr lang="en-US" altLang="ja-JP" sz="5400" b="1" dirty="0">
              <a:solidFill>
                <a:schemeClr val="tx1">
                  <a:lumMod val="75000"/>
                  <a:lumOff val="25000"/>
                </a:schemeClr>
              </a:solidFill>
              <a:latin typeface="+mn-ea"/>
            </a:endParaRPr>
          </a:p>
        </p:txBody>
      </p:sp>
      <p:sp>
        <p:nvSpPr>
          <p:cNvPr id="4" name="テキスト ボックス 3">
            <a:extLst>
              <a:ext uri="{FF2B5EF4-FFF2-40B4-BE49-F238E27FC236}">
                <a16:creationId xmlns:a16="http://schemas.microsoft.com/office/drawing/2014/main" id="{8DF877DA-965C-4598-88BB-BC22C64F37BB}"/>
              </a:ext>
            </a:extLst>
          </p:cNvPr>
          <p:cNvSpPr txBox="1"/>
          <p:nvPr/>
        </p:nvSpPr>
        <p:spPr>
          <a:xfrm>
            <a:off x="8624402" y="-1155680"/>
            <a:ext cx="4852610" cy="523220"/>
          </a:xfrm>
          <a:prstGeom prst="rect">
            <a:avLst/>
          </a:prstGeom>
          <a:noFill/>
        </p:spPr>
        <p:txBody>
          <a:bodyPr wrap="none" rtlCol="0">
            <a:spAutoFit/>
          </a:bodyPr>
          <a:lstStyle/>
          <a:p>
            <a:pPr algn="l"/>
            <a:r>
              <a:rPr kumimoji="1" lang="ja-JP" altLang="en-US" sz="2800" b="1" dirty="0">
                <a:solidFill>
                  <a:srgbClr val="FF0000"/>
                </a:solidFill>
                <a:latin typeface="+mn-ea"/>
              </a:rPr>
              <a:t>アニメーション駆使すること</a:t>
            </a:r>
          </a:p>
        </p:txBody>
      </p:sp>
      <p:sp>
        <p:nvSpPr>
          <p:cNvPr id="5" name="テキスト ボックス 4">
            <a:extLst>
              <a:ext uri="{FF2B5EF4-FFF2-40B4-BE49-F238E27FC236}">
                <a16:creationId xmlns:a16="http://schemas.microsoft.com/office/drawing/2014/main" id="{F3237EF5-50DC-400F-B566-B3E9F14EB059}"/>
              </a:ext>
            </a:extLst>
          </p:cNvPr>
          <p:cNvSpPr txBox="1"/>
          <p:nvPr/>
        </p:nvSpPr>
        <p:spPr>
          <a:xfrm>
            <a:off x="396954" y="8038954"/>
            <a:ext cx="10956846" cy="1384995"/>
          </a:xfrm>
          <a:prstGeom prst="rect">
            <a:avLst/>
          </a:prstGeom>
          <a:noFill/>
        </p:spPr>
        <p:txBody>
          <a:bodyPr wrap="none" rtlCol="0">
            <a:spAutoFit/>
          </a:bodyPr>
          <a:lstStyle/>
          <a:p>
            <a:pPr algn="l"/>
            <a:r>
              <a:rPr kumimoji="1" lang="ja-JP" altLang="en-US" sz="2800" b="1" dirty="0">
                <a:solidFill>
                  <a:srgbClr val="FF0000"/>
                </a:solidFill>
                <a:latin typeface="+mn-ea"/>
              </a:rPr>
              <a:t>綺麗という表現でよいか微妙</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綺麗というより，ゴミが落ちていない状態のことを指す言葉がよい</a:t>
            </a:r>
            <a:endParaRPr kumimoji="1" lang="en-US" altLang="ja-JP" sz="2800" b="1" dirty="0">
              <a:solidFill>
                <a:srgbClr val="FF0000"/>
              </a:solidFill>
              <a:latin typeface="+mn-ea"/>
            </a:endParaRPr>
          </a:p>
          <a:p>
            <a:r>
              <a:rPr lang="ja-JP" altLang="en-US" sz="2800" b="1" dirty="0">
                <a:solidFill>
                  <a:srgbClr val="FF0000"/>
                </a:solidFill>
                <a:latin typeface="+mn-ea"/>
              </a:rPr>
              <a:t>中国語に対応する言葉があるかどうか</a:t>
            </a:r>
            <a:endParaRPr lang="en-US" altLang="ja-JP" sz="2800" b="1" dirty="0">
              <a:solidFill>
                <a:srgbClr val="FF0000"/>
              </a:solidFill>
              <a:latin typeface="+mn-ea"/>
            </a:endParaRPr>
          </a:p>
        </p:txBody>
      </p:sp>
    </p:spTree>
    <p:extLst>
      <p:ext uri="{BB962C8B-B14F-4D97-AF65-F5344CB8AC3E}">
        <p14:creationId xmlns:p14="http://schemas.microsoft.com/office/powerpoint/2010/main" val="151417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7E0CCCA-480F-4FC5-A650-E9E19D50319F}"/>
              </a:ext>
            </a:extLst>
          </p:cNvPr>
          <p:cNvSpPr>
            <a:spLocks noGrp="1"/>
          </p:cNvSpPr>
          <p:nvPr>
            <p:ph idx="1"/>
          </p:nvPr>
        </p:nvSpPr>
        <p:spPr>
          <a:xfrm>
            <a:off x="74644" y="1093391"/>
            <a:ext cx="11681927" cy="1802367"/>
          </a:xfrm>
        </p:spPr>
        <p:txBody>
          <a:bodyPr>
            <a:normAutofit fontScale="92500" lnSpcReduction="10000"/>
          </a:bodyPr>
          <a:lstStyle/>
          <a:p>
            <a:pPr algn="ctr">
              <a:spcBef>
                <a:spcPts val="1800"/>
              </a:spcBef>
            </a:pPr>
            <a:r>
              <a:rPr kumimoji="1" lang="ja-JP" altLang="en-US" sz="5400" dirty="0">
                <a:solidFill>
                  <a:schemeClr val="tx1">
                    <a:lumMod val="65000"/>
                    <a:lumOff val="35000"/>
                  </a:schemeClr>
                </a:solidFill>
              </a:rPr>
              <a:t>自信をもって</a:t>
            </a:r>
            <a:endParaRPr kumimoji="1" lang="en-US" altLang="ja-JP" sz="5400" dirty="0">
              <a:solidFill>
                <a:schemeClr val="tx1">
                  <a:lumMod val="65000"/>
                  <a:lumOff val="35000"/>
                </a:schemeClr>
              </a:solidFill>
            </a:endParaRPr>
          </a:p>
          <a:p>
            <a:pPr algn="ctr">
              <a:spcBef>
                <a:spcPts val="1800"/>
              </a:spcBef>
            </a:pPr>
            <a:r>
              <a:rPr kumimoji="1" lang="ja-JP" altLang="en-US" sz="7200" b="1" dirty="0">
                <a:solidFill>
                  <a:srgbClr val="CF9327"/>
                </a:solidFill>
              </a:rPr>
              <a:t>「</a:t>
            </a:r>
            <a:r>
              <a:rPr lang="ja-JP" altLang="en-US" sz="7200" b="1" dirty="0">
                <a:solidFill>
                  <a:srgbClr val="CF9327"/>
                </a:solidFill>
              </a:rPr>
              <a:t>ない</a:t>
            </a:r>
            <a:r>
              <a:rPr kumimoji="1" lang="ja-JP" altLang="en-US" sz="7200" b="1" dirty="0">
                <a:solidFill>
                  <a:srgbClr val="CF9327"/>
                </a:solidFill>
              </a:rPr>
              <a:t>」</a:t>
            </a:r>
            <a:r>
              <a:rPr kumimoji="1" lang="ja-JP" altLang="en-US" sz="5400" dirty="0">
                <a:solidFill>
                  <a:schemeClr val="tx1">
                    <a:lumMod val="65000"/>
                    <a:lumOff val="35000"/>
                  </a:schemeClr>
                </a:solidFill>
              </a:rPr>
              <a:t>と言える人は少ない！</a:t>
            </a:r>
          </a:p>
        </p:txBody>
      </p:sp>
      <p:pic>
        <p:nvPicPr>
          <p:cNvPr id="5" name="図 4">
            <a:extLst>
              <a:ext uri="{FF2B5EF4-FFF2-40B4-BE49-F238E27FC236}">
                <a16:creationId xmlns:a16="http://schemas.microsoft.com/office/drawing/2014/main" id="{35EBC9E8-064A-4683-BBB5-BEF88C2FA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8" y="3375276"/>
            <a:ext cx="2805383" cy="3125774"/>
          </a:xfrm>
          <a:prstGeom prst="rect">
            <a:avLst/>
          </a:prstGeom>
        </p:spPr>
      </p:pic>
      <p:sp>
        <p:nvSpPr>
          <p:cNvPr id="6" name="吹き出し: 四角形 5">
            <a:extLst>
              <a:ext uri="{FF2B5EF4-FFF2-40B4-BE49-F238E27FC236}">
                <a16:creationId xmlns:a16="http://schemas.microsoft.com/office/drawing/2014/main" id="{56E8C8A3-C0DC-4F9C-8D8A-1AE116742936}"/>
              </a:ext>
            </a:extLst>
          </p:cNvPr>
          <p:cNvSpPr/>
          <p:nvPr/>
        </p:nvSpPr>
        <p:spPr>
          <a:xfrm>
            <a:off x="4757777" y="4941106"/>
            <a:ext cx="4166415" cy="1384995"/>
          </a:xfrm>
          <a:prstGeom prst="wedgeRectCallout">
            <a:avLst>
              <a:gd name="adj1" fmla="val 60963"/>
              <a:gd name="adj2" fmla="val -41182"/>
            </a:avLst>
          </a:prstGeom>
          <a:noFill/>
          <a:ln w="38100">
            <a:solidFill>
              <a:srgbClr val="CF9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lumMod val="75000"/>
                    <a:lumOff val="25000"/>
                  </a:schemeClr>
                </a:solidFill>
              </a:rPr>
              <a:t>ゴミが気になるけれど，</a:t>
            </a:r>
            <a:endParaRPr lang="en-US" altLang="ja-JP" sz="2800" dirty="0">
              <a:solidFill>
                <a:schemeClr val="tx1">
                  <a:lumMod val="75000"/>
                  <a:lumOff val="25000"/>
                </a:schemeClr>
              </a:solidFill>
            </a:endParaRPr>
          </a:p>
          <a:p>
            <a:pPr algn="ctr"/>
            <a:r>
              <a:rPr kumimoji="1" lang="ja-JP" altLang="en-US" sz="2800" dirty="0">
                <a:solidFill>
                  <a:schemeClr val="tx1">
                    <a:lumMod val="75000"/>
                    <a:lumOff val="25000"/>
                  </a:schemeClr>
                </a:solidFill>
              </a:rPr>
              <a:t>拾いたくない</a:t>
            </a:r>
            <a:r>
              <a:rPr kumimoji="1" lang="en-US" altLang="ja-JP" sz="2800" dirty="0">
                <a:solidFill>
                  <a:schemeClr val="tx1">
                    <a:lumMod val="75000"/>
                    <a:lumOff val="25000"/>
                  </a:schemeClr>
                </a:solidFill>
              </a:rPr>
              <a:t>…</a:t>
            </a:r>
            <a:endParaRPr kumimoji="1" lang="ja-JP" altLang="en-US" sz="2800" dirty="0">
              <a:solidFill>
                <a:schemeClr val="tx1">
                  <a:lumMod val="75000"/>
                  <a:lumOff val="25000"/>
                </a:schemeClr>
              </a:solidFill>
            </a:endParaRPr>
          </a:p>
        </p:txBody>
      </p:sp>
      <p:sp>
        <p:nvSpPr>
          <p:cNvPr id="10" name="吹き出し: 四角形 9">
            <a:extLst>
              <a:ext uri="{FF2B5EF4-FFF2-40B4-BE49-F238E27FC236}">
                <a16:creationId xmlns:a16="http://schemas.microsoft.com/office/drawing/2014/main" id="{4365605A-9781-431B-A2B2-A80C1619A4E9}"/>
              </a:ext>
            </a:extLst>
          </p:cNvPr>
          <p:cNvSpPr/>
          <p:nvPr/>
        </p:nvSpPr>
        <p:spPr>
          <a:xfrm>
            <a:off x="4757778" y="3550226"/>
            <a:ext cx="4166414" cy="997554"/>
          </a:xfrm>
          <a:prstGeom prst="wedgeRectCallout">
            <a:avLst>
              <a:gd name="adj1" fmla="val 61962"/>
              <a:gd name="adj2" fmla="val 42342"/>
            </a:avLst>
          </a:prstGeom>
          <a:noFill/>
          <a:ln w="38100">
            <a:solidFill>
              <a:srgbClr val="CF9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lumMod val="75000"/>
                    <a:lumOff val="25000"/>
                  </a:schemeClr>
                </a:solidFill>
              </a:rPr>
              <a:t>ゴミが気にならない</a:t>
            </a:r>
            <a:endParaRPr kumimoji="1" lang="ja-JP" altLang="en-US" sz="2800" dirty="0">
              <a:solidFill>
                <a:schemeClr val="tx1">
                  <a:lumMod val="75000"/>
                  <a:lumOff val="25000"/>
                </a:schemeClr>
              </a:solidFill>
            </a:endParaRPr>
          </a:p>
        </p:txBody>
      </p:sp>
      <p:pic>
        <p:nvPicPr>
          <p:cNvPr id="12" name="図 11" descr="草, 屋外, カップ, 座る が含まれている画像&#10;&#10;自動的に生成された説明">
            <a:extLst>
              <a:ext uri="{FF2B5EF4-FFF2-40B4-BE49-F238E27FC236}">
                <a16:creationId xmlns:a16="http://schemas.microsoft.com/office/drawing/2014/main" id="{0DBAF8E0-B050-46EE-B6AD-6ECA4A7B4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64" y="3520781"/>
            <a:ext cx="4166416" cy="2805320"/>
          </a:xfrm>
          <a:prstGeom prst="rect">
            <a:avLst/>
          </a:prstGeom>
        </p:spPr>
      </p:pic>
      <p:sp>
        <p:nvSpPr>
          <p:cNvPr id="8" name="テキスト ボックス 7">
            <a:extLst>
              <a:ext uri="{FF2B5EF4-FFF2-40B4-BE49-F238E27FC236}">
                <a16:creationId xmlns:a16="http://schemas.microsoft.com/office/drawing/2014/main" id="{CA571E4A-BAEF-40EB-B592-75A9147E2628}"/>
              </a:ext>
            </a:extLst>
          </p:cNvPr>
          <p:cNvSpPr txBox="1"/>
          <p:nvPr/>
        </p:nvSpPr>
        <p:spPr>
          <a:xfrm>
            <a:off x="3095650" y="6921679"/>
            <a:ext cx="8802410" cy="1384995"/>
          </a:xfrm>
          <a:prstGeom prst="rect">
            <a:avLst/>
          </a:prstGeom>
          <a:noFill/>
        </p:spPr>
        <p:txBody>
          <a:bodyPr wrap="none" rtlCol="0">
            <a:spAutoFit/>
          </a:bodyPr>
          <a:lstStyle/>
          <a:p>
            <a:pPr algn="l"/>
            <a:r>
              <a:rPr kumimoji="1" lang="ja-JP" altLang="en-US" sz="2800" b="1" dirty="0">
                <a:solidFill>
                  <a:srgbClr val="FF0000"/>
                </a:solidFill>
                <a:latin typeface="+mn-ea"/>
              </a:rPr>
              <a:t>街にゴミがない方が確かに気持ちよい</a:t>
            </a:r>
            <a:endParaRPr kumimoji="1" lang="en-US" altLang="ja-JP" sz="2800" b="1" dirty="0">
              <a:solidFill>
                <a:srgbClr val="FF0000"/>
              </a:solidFill>
              <a:latin typeface="+mn-ea"/>
            </a:endParaRPr>
          </a:p>
          <a:p>
            <a:pPr algn="l"/>
            <a:r>
              <a:rPr lang="ja-JP" altLang="en-US" sz="2800" b="1" dirty="0">
                <a:solidFill>
                  <a:srgbClr val="FF0000"/>
                </a:solidFill>
                <a:latin typeface="+mn-ea"/>
              </a:rPr>
              <a:t>しかし，ゴミがあっても拾おうとはなかなか思わない</a:t>
            </a:r>
            <a:endParaRPr lang="en-US" altLang="ja-JP" sz="2800" b="1" dirty="0">
              <a:solidFill>
                <a:srgbClr val="FF0000"/>
              </a:solidFill>
              <a:latin typeface="+mn-ea"/>
            </a:endParaRPr>
          </a:p>
          <a:p>
            <a:pPr algn="l"/>
            <a:r>
              <a:rPr lang="ja-JP" altLang="en-US" sz="2800" b="1" dirty="0">
                <a:solidFill>
                  <a:srgbClr val="FF0000"/>
                </a:solidFill>
                <a:latin typeface="+mn-ea"/>
              </a:rPr>
              <a:t>なんだか汚いが，</a:t>
            </a:r>
            <a:r>
              <a:rPr kumimoji="1" lang="ja-JP" altLang="en-US" sz="2800" b="1" dirty="0">
                <a:solidFill>
                  <a:srgbClr val="FF0000"/>
                </a:solidFill>
                <a:latin typeface="+mn-ea"/>
              </a:rPr>
              <a:t>それは少し嫌だ</a:t>
            </a:r>
            <a:endParaRPr kumimoji="1" lang="en-US" altLang="ja-JP" sz="2800" b="1" dirty="0">
              <a:solidFill>
                <a:srgbClr val="FF0000"/>
              </a:solidFill>
              <a:latin typeface="+mn-ea"/>
            </a:endParaRPr>
          </a:p>
        </p:txBody>
      </p:sp>
    </p:spTree>
    <p:extLst>
      <p:ext uri="{BB962C8B-B14F-4D97-AF65-F5344CB8AC3E}">
        <p14:creationId xmlns:p14="http://schemas.microsoft.com/office/powerpoint/2010/main" val="8575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13754B7-727C-4FB0-81AC-B455FAC7EEDC}"/>
              </a:ext>
            </a:extLst>
          </p:cNvPr>
          <p:cNvSpPr>
            <a:spLocks noGrp="1"/>
          </p:cNvSpPr>
          <p:nvPr>
            <p:ph idx="1"/>
          </p:nvPr>
        </p:nvSpPr>
        <p:spPr>
          <a:xfrm>
            <a:off x="2299003" y="2909686"/>
            <a:ext cx="7593994" cy="1914833"/>
          </a:xfrm>
        </p:spPr>
        <p:txBody>
          <a:bodyPr>
            <a:normAutofit fontScale="92500" lnSpcReduction="10000"/>
          </a:bodyPr>
          <a:lstStyle/>
          <a:p>
            <a:pPr algn="ctr"/>
            <a:r>
              <a:rPr kumimoji="1" lang="en-US" altLang="ja-JP" sz="14800" b="1" dirty="0" err="1">
                <a:solidFill>
                  <a:schemeClr val="tx1">
                    <a:lumMod val="65000"/>
                    <a:lumOff val="35000"/>
                  </a:schemeClr>
                </a:solidFill>
                <a:latin typeface="+mn-ea"/>
              </a:rPr>
              <a:t>Tra</a:t>
            </a:r>
            <a:r>
              <a:rPr kumimoji="1" lang="en-US" altLang="ja-JP" sz="14800" b="1" dirty="0">
                <a:solidFill>
                  <a:schemeClr val="tx1">
                    <a:lumMod val="65000"/>
                    <a:lumOff val="35000"/>
                  </a:schemeClr>
                </a:solidFill>
                <a:latin typeface="+mn-ea"/>
              </a:rPr>
              <a:t>-Pay</a:t>
            </a:r>
            <a:endParaRPr kumimoji="1" lang="ja-JP" altLang="en-US" sz="14800" b="1" dirty="0">
              <a:solidFill>
                <a:schemeClr val="tx1">
                  <a:lumMod val="65000"/>
                  <a:lumOff val="35000"/>
                </a:schemeClr>
              </a:solidFill>
              <a:latin typeface="+mn-ea"/>
            </a:endParaRPr>
          </a:p>
        </p:txBody>
      </p:sp>
      <p:sp>
        <p:nvSpPr>
          <p:cNvPr id="6" name="テキスト ボックス 5">
            <a:extLst>
              <a:ext uri="{FF2B5EF4-FFF2-40B4-BE49-F238E27FC236}">
                <a16:creationId xmlns:a16="http://schemas.microsoft.com/office/drawing/2014/main" id="{87197A47-C20C-43FC-A6E0-AEA27EA2789C}"/>
              </a:ext>
            </a:extLst>
          </p:cNvPr>
          <p:cNvSpPr txBox="1"/>
          <p:nvPr/>
        </p:nvSpPr>
        <p:spPr>
          <a:xfrm>
            <a:off x="4747035" y="7237221"/>
            <a:ext cx="1261884" cy="523220"/>
          </a:xfrm>
          <a:prstGeom prst="rect">
            <a:avLst/>
          </a:prstGeom>
          <a:noFill/>
        </p:spPr>
        <p:txBody>
          <a:bodyPr wrap="none" rtlCol="0">
            <a:spAutoFit/>
          </a:bodyPr>
          <a:lstStyle/>
          <a:p>
            <a:pPr algn="l"/>
            <a:r>
              <a:rPr kumimoji="1" lang="ja-JP" altLang="en-US" sz="2800" b="1" dirty="0">
                <a:solidFill>
                  <a:srgbClr val="FF0000"/>
                </a:solidFill>
                <a:latin typeface="+mn-ea"/>
              </a:rPr>
              <a:t>名称？</a:t>
            </a:r>
            <a:endParaRPr kumimoji="1" lang="en-US" altLang="ja-JP" sz="2800" b="1" dirty="0">
              <a:solidFill>
                <a:srgbClr val="FF0000"/>
              </a:solidFill>
              <a:latin typeface="+mn-ea"/>
            </a:endParaRPr>
          </a:p>
        </p:txBody>
      </p:sp>
      <p:sp>
        <p:nvSpPr>
          <p:cNvPr id="3" name="テキスト ボックス 2">
            <a:extLst>
              <a:ext uri="{FF2B5EF4-FFF2-40B4-BE49-F238E27FC236}">
                <a16:creationId xmlns:a16="http://schemas.microsoft.com/office/drawing/2014/main" id="{2A8C99FE-EE52-4BF0-8C9E-F8647A82DD54}"/>
              </a:ext>
            </a:extLst>
          </p:cNvPr>
          <p:cNvSpPr txBox="1"/>
          <p:nvPr/>
        </p:nvSpPr>
        <p:spPr>
          <a:xfrm>
            <a:off x="4600616" y="1850898"/>
            <a:ext cx="2894275" cy="584775"/>
          </a:xfrm>
          <a:prstGeom prst="rect">
            <a:avLst/>
          </a:prstGeom>
          <a:noFill/>
        </p:spPr>
        <p:txBody>
          <a:bodyPr wrap="square" rtlCol="0">
            <a:spAutoFit/>
          </a:bodyPr>
          <a:lstStyle/>
          <a:p>
            <a:pPr algn="ctr"/>
            <a:r>
              <a:rPr kumimoji="1" lang="en-US" altLang="ja-JP" sz="3200" b="1" dirty="0">
                <a:solidFill>
                  <a:srgbClr val="CF9327"/>
                </a:solidFill>
                <a:latin typeface="+mn-ea"/>
              </a:rPr>
              <a:t>Trash &amp; Pay</a:t>
            </a:r>
            <a:endParaRPr kumimoji="1" lang="ja-JP" altLang="en-US" sz="3200" b="1" dirty="0">
              <a:solidFill>
                <a:srgbClr val="CF9327"/>
              </a:solidFill>
              <a:latin typeface="+mn-ea"/>
            </a:endParaRPr>
          </a:p>
        </p:txBody>
      </p:sp>
      <p:cxnSp>
        <p:nvCxnSpPr>
          <p:cNvPr id="5" name="直線コネクタ 4">
            <a:extLst>
              <a:ext uri="{FF2B5EF4-FFF2-40B4-BE49-F238E27FC236}">
                <a16:creationId xmlns:a16="http://schemas.microsoft.com/office/drawing/2014/main" id="{A3A316F2-4563-4C9E-A744-5D0C43D763D5}"/>
              </a:ext>
            </a:extLst>
          </p:cNvPr>
          <p:cNvCxnSpPr>
            <a:cxnSpLocks/>
          </p:cNvCxnSpPr>
          <p:nvPr/>
        </p:nvCxnSpPr>
        <p:spPr>
          <a:xfrm>
            <a:off x="2442625" y="4620747"/>
            <a:ext cx="7210258" cy="0"/>
          </a:xfrm>
          <a:prstGeom prst="line">
            <a:avLst/>
          </a:prstGeom>
          <a:ln w="38100">
            <a:solidFill>
              <a:srgbClr val="CF9327"/>
            </a:solidFill>
            <a:prstDash val="dash"/>
          </a:ln>
        </p:spPr>
        <p:style>
          <a:lnRef idx="1">
            <a:schemeClr val="accent1"/>
          </a:lnRef>
          <a:fillRef idx="0">
            <a:schemeClr val="accent1"/>
          </a:fillRef>
          <a:effectRef idx="0">
            <a:schemeClr val="accent1"/>
          </a:effectRef>
          <a:fontRef idx="minor">
            <a:schemeClr val="tx1"/>
          </a:fontRef>
        </p:style>
      </p:cxnSp>
      <p:pic>
        <p:nvPicPr>
          <p:cNvPr id="9" name="図 8" descr="ケーキ, 時計 が含まれている画像&#10;&#10;自動的に生成された説明">
            <a:extLst>
              <a:ext uri="{FF2B5EF4-FFF2-40B4-BE49-F238E27FC236}">
                <a16:creationId xmlns:a16="http://schemas.microsoft.com/office/drawing/2014/main" id="{23B80413-64F7-42F4-A09D-8A7E9E193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00" y="2539218"/>
            <a:ext cx="2004570" cy="2004570"/>
          </a:xfrm>
          <a:prstGeom prst="rect">
            <a:avLst/>
          </a:prstGeom>
        </p:spPr>
      </p:pic>
      <p:pic>
        <p:nvPicPr>
          <p:cNvPr id="11" name="図 10" descr="時計 が含まれている画像&#10;&#10;自動的に生成された説明">
            <a:extLst>
              <a:ext uri="{FF2B5EF4-FFF2-40B4-BE49-F238E27FC236}">
                <a16:creationId xmlns:a16="http://schemas.microsoft.com/office/drawing/2014/main" id="{F0CBB400-6DFD-455A-A505-3168AF385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318" y="2744866"/>
            <a:ext cx="1670645" cy="1670645"/>
          </a:xfrm>
          <a:prstGeom prst="rect">
            <a:avLst/>
          </a:prstGeom>
        </p:spPr>
      </p:pic>
    </p:spTree>
    <p:extLst>
      <p:ext uri="{BB962C8B-B14F-4D97-AF65-F5344CB8AC3E}">
        <p14:creationId xmlns:p14="http://schemas.microsoft.com/office/powerpoint/2010/main" val="33661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AA955B9-C837-4164-B7DE-0CDCEEEB836B}"/>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Picture 12" descr="ビン・缶のゴミ箱のイラスト">
            <a:extLst>
              <a:ext uri="{FF2B5EF4-FFF2-40B4-BE49-F238E27FC236}">
                <a16:creationId xmlns:a16="http://schemas.microsoft.com/office/drawing/2014/main" id="{28A62FB3-FAA6-4D0E-8BA2-102BA7DC9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09" y="3035563"/>
            <a:ext cx="1631143" cy="20325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監視カメラ・防犯カメラのイラスト">
            <a:extLst>
              <a:ext uri="{FF2B5EF4-FFF2-40B4-BE49-F238E27FC236}">
                <a16:creationId xmlns:a16="http://schemas.microsoft.com/office/drawing/2014/main" id="{A0C349B8-21EF-4352-8B59-01F47E917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98234" y="3039598"/>
            <a:ext cx="1143249" cy="136250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9340259C-D5F7-49F4-8C46-BC323862EA7C}"/>
              </a:ext>
            </a:extLst>
          </p:cNvPr>
          <p:cNvSpPr txBox="1"/>
          <p:nvPr/>
        </p:nvSpPr>
        <p:spPr>
          <a:xfrm>
            <a:off x="289908" y="5580313"/>
            <a:ext cx="2933053" cy="461665"/>
          </a:xfrm>
          <a:prstGeom prst="rect">
            <a:avLst/>
          </a:prstGeom>
          <a:noFill/>
        </p:spPr>
        <p:txBody>
          <a:bodyPr wrap="square" rtlCol="0">
            <a:spAutoFit/>
          </a:bodyPr>
          <a:lstStyle/>
          <a:p>
            <a:pPr algn="ctr"/>
            <a:r>
              <a:rPr kumimoji="1" lang="ja-JP" altLang="en-US" sz="2400" dirty="0">
                <a:solidFill>
                  <a:schemeClr val="tx1">
                    <a:lumMod val="75000"/>
                    <a:lumOff val="25000"/>
                  </a:schemeClr>
                </a:solidFill>
                <a:latin typeface="+mn-ea"/>
              </a:rPr>
              <a:t>カメラ</a:t>
            </a:r>
            <a:r>
              <a:rPr lang="ja-JP" altLang="en-US" sz="2400" dirty="0">
                <a:solidFill>
                  <a:schemeClr val="tx1">
                    <a:lumMod val="75000"/>
                    <a:lumOff val="25000"/>
                  </a:schemeClr>
                </a:solidFill>
                <a:latin typeface="+mn-ea"/>
              </a:rPr>
              <a:t>付きゴミ箱</a:t>
            </a:r>
            <a:endParaRPr kumimoji="1" lang="ja-JP" altLang="en-US" sz="2400" dirty="0">
              <a:solidFill>
                <a:schemeClr val="tx1">
                  <a:lumMod val="75000"/>
                  <a:lumOff val="25000"/>
                </a:schemeClr>
              </a:solidFill>
              <a:latin typeface="+mn-ea"/>
            </a:endParaRPr>
          </a:p>
        </p:txBody>
      </p:sp>
      <p:pic>
        <p:nvPicPr>
          <p:cNvPr id="6154" name="Picture 10" descr="サーバーのイラスト（1台）">
            <a:extLst>
              <a:ext uri="{FF2B5EF4-FFF2-40B4-BE49-F238E27FC236}">
                <a16:creationId xmlns:a16="http://schemas.microsoft.com/office/drawing/2014/main" id="{F13A3D8F-D992-4B0E-B857-36C26E2FB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042" y="2884547"/>
            <a:ext cx="2116417" cy="2504637"/>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C9EE9848-9923-478A-AEDC-6DFD4DFBD24B}"/>
              </a:ext>
            </a:extLst>
          </p:cNvPr>
          <p:cNvSpPr txBox="1"/>
          <p:nvPr/>
        </p:nvSpPr>
        <p:spPr>
          <a:xfrm>
            <a:off x="4430438" y="1857457"/>
            <a:ext cx="3284495" cy="461665"/>
          </a:xfrm>
          <a:prstGeom prst="rect">
            <a:avLst/>
          </a:prstGeom>
          <a:noFill/>
        </p:spPr>
        <p:txBody>
          <a:bodyPr wrap="square" rtlCol="0">
            <a:spAutoFit/>
          </a:bodyPr>
          <a:lstStyle/>
          <a:p>
            <a:pPr algn="ctr"/>
            <a:r>
              <a:rPr lang="ja-JP" altLang="en-US" sz="2400" dirty="0">
                <a:solidFill>
                  <a:schemeClr val="tx1">
                    <a:lumMod val="75000"/>
                    <a:lumOff val="25000"/>
                  </a:schemeClr>
                </a:solidFill>
                <a:latin typeface="+mn-ea"/>
              </a:rPr>
              <a:t>ゴミ＆</a:t>
            </a:r>
            <a:r>
              <a:rPr kumimoji="1" lang="ja-JP" altLang="en-US" sz="2400" dirty="0">
                <a:solidFill>
                  <a:schemeClr val="tx1">
                    <a:lumMod val="75000"/>
                    <a:lumOff val="25000"/>
                  </a:schemeClr>
                </a:solidFill>
                <a:latin typeface="+mn-ea"/>
              </a:rPr>
              <a:t>位置情報を管理</a:t>
            </a:r>
          </a:p>
        </p:txBody>
      </p:sp>
      <p:sp>
        <p:nvSpPr>
          <p:cNvPr id="27" name="テキスト ボックス 26">
            <a:extLst>
              <a:ext uri="{FF2B5EF4-FFF2-40B4-BE49-F238E27FC236}">
                <a16:creationId xmlns:a16="http://schemas.microsoft.com/office/drawing/2014/main" id="{266534C8-9321-4462-B41B-C217C472C965}"/>
              </a:ext>
            </a:extLst>
          </p:cNvPr>
          <p:cNvSpPr txBox="1"/>
          <p:nvPr/>
        </p:nvSpPr>
        <p:spPr>
          <a:xfrm>
            <a:off x="5178506" y="5580312"/>
            <a:ext cx="1834989" cy="461665"/>
          </a:xfrm>
          <a:prstGeom prst="rect">
            <a:avLst/>
          </a:prstGeom>
          <a:noFill/>
        </p:spPr>
        <p:txBody>
          <a:bodyPr wrap="square" rtlCol="0">
            <a:spAutoFit/>
          </a:bodyPr>
          <a:lstStyle/>
          <a:p>
            <a:pPr algn="ctr"/>
            <a:r>
              <a:rPr kumimoji="1" lang="ja-JP" altLang="en-US" sz="2400" dirty="0">
                <a:solidFill>
                  <a:schemeClr val="tx1">
                    <a:lumMod val="75000"/>
                    <a:lumOff val="25000"/>
                  </a:schemeClr>
                </a:solidFill>
                <a:latin typeface="+mn-ea"/>
              </a:rPr>
              <a:t>サーバー</a:t>
            </a:r>
            <a:endParaRPr kumimoji="1" lang="en-US" altLang="ja-JP" sz="2400" dirty="0">
              <a:solidFill>
                <a:schemeClr val="tx1">
                  <a:lumMod val="75000"/>
                  <a:lumOff val="25000"/>
                </a:schemeClr>
              </a:solidFill>
              <a:latin typeface="+mn-ea"/>
            </a:endParaRPr>
          </a:p>
        </p:txBody>
      </p:sp>
      <p:sp>
        <p:nvSpPr>
          <p:cNvPr id="41" name="吹き出し: 四角形 40">
            <a:extLst>
              <a:ext uri="{FF2B5EF4-FFF2-40B4-BE49-F238E27FC236}">
                <a16:creationId xmlns:a16="http://schemas.microsoft.com/office/drawing/2014/main" id="{D16A461B-D5D9-4C35-A9E8-3ABDCFCC89FA}"/>
              </a:ext>
            </a:extLst>
          </p:cNvPr>
          <p:cNvSpPr/>
          <p:nvPr/>
        </p:nvSpPr>
        <p:spPr>
          <a:xfrm>
            <a:off x="424967" y="1653461"/>
            <a:ext cx="3014378" cy="792999"/>
          </a:xfrm>
          <a:prstGeom prst="wedgeRectCallout">
            <a:avLst>
              <a:gd name="adj1" fmla="val 20060"/>
              <a:gd name="adj2" fmla="val 85883"/>
            </a:avLst>
          </a:prstGeom>
          <a:solidFill>
            <a:srgbClr val="CF9327"/>
          </a:solidFill>
          <a:ln w="28575">
            <a:solidFill>
              <a:srgbClr val="CF932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17" name="吹き出し: 四角形 16">
            <a:extLst>
              <a:ext uri="{FF2B5EF4-FFF2-40B4-BE49-F238E27FC236}">
                <a16:creationId xmlns:a16="http://schemas.microsoft.com/office/drawing/2014/main" id="{547BF048-018D-47A1-A0A6-9EE634058ED5}"/>
              </a:ext>
            </a:extLst>
          </p:cNvPr>
          <p:cNvSpPr/>
          <p:nvPr/>
        </p:nvSpPr>
        <p:spPr>
          <a:xfrm>
            <a:off x="4362250" y="1686960"/>
            <a:ext cx="3467499" cy="792999"/>
          </a:xfrm>
          <a:prstGeom prst="wedgeRectCallout">
            <a:avLst>
              <a:gd name="adj1" fmla="val 20920"/>
              <a:gd name="adj2" fmla="val 80511"/>
            </a:avLst>
          </a:prstGeom>
          <a:no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21" name="テキスト ボックス 20">
            <a:extLst>
              <a:ext uri="{FF2B5EF4-FFF2-40B4-BE49-F238E27FC236}">
                <a16:creationId xmlns:a16="http://schemas.microsoft.com/office/drawing/2014/main" id="{20C99598-7AB3-489F-B0B6-717E7E97345A}"/>
              </a:ext>
            </a:extLst>
          </p:cNvPr>
          <p:cNvSpPr txBox="1"/>
          <p:nvPr/>
        </p:nvSpPr>
        <p:spPr>
          <a:xfrm>
            <a:off x="2779730" y="212059"/>
            <a:ext cx="6726609" cy="769441"/>
          </a:xfrm>
          <a:prstGeom prst="rect">
            <a:avLst/>
          </a:prstGeom>
          <a:noFill/>
        </p:spPr>
        <p:txBody>
          <a:bodyPr wrap="square" rtlCol="0">
            <a:spAutoFit/>
          </a:bodyPr>
          <a:lstStyle/>
          <a:p>
            <a:pPr algn="l"/>
            <a:r>
              <a:rPr kumimoji="1" lang="ja-JP" altLang="en-US" sz="4400" dirty="0">
                <a:solidFill>
                  <a:schemeClr val="bg1"/>
                </a:solidFill>
                <a:latin typeface="+mn-ea"/>
              </a:rPr>
              <a:t>ゴミマップを自動で生成</a:t>
            </a:r>
          </a:p>
        </p:txBody>
      </p:sp>
      <p:sp>
        <p:nvSpPr>
          <p:cNvPr id="35" name="矢印: 右 34">
            <a:extLst>
              <a:ext uri="{FF2B5EF4-FFF2-40B4-BE49-F238E27FC236}">
                <a16:creationId xmlns:a16="http://schemas.microsoft.com/office/drawing/2014/main" id="{132DD09C-7B86-498A-B0E2-68DBED440F8B}"/>
              </a:ext>
            </a:extLst>
          </p:cNvPr>
          <p:cNvSpPr/>
          <p:nvPr/>
        </p:nvSpPr>
        <p:spPr>
          <a:xfrm>
            <a:off x="3731031" y="3978894"/>
            <a:ext cx="990957" cy="735658"/>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矢印: 右 50">
            <a:extLst>
              <a:ext uri="{FF2B5EF4-FFF2-40B4-BE49-F238E27FC236}">
                <a16:creationId xmlns:a16="http://schemas.microsoft.com/office/drawing/2014/main" id="{44946AF3-B74A-4559-929A-5D62E2CE0FB3}"/>
              </a:ext>
            </a:extLst>
          </p:cNvPr>
          <p:cNvSpPr/>
          <p:nvPr/>
        </p:nvSpPr>
        <p:spPr>
          <a:xfrm>
            <a:off x="7510513" y="3978894"/>
            <a:ext cx="990957" cy="735658"/>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D3A7C32-CFC4-4EC8-9F2E-81D1948425E2}"/>
              </a:ext>
            </a:extLst>
          </p:cNvPr>
          <p:cNvSpPr txBox="1"/>
          <p:nvPr/>
        </p:nvSpPr>
        <p:spPr>
          <a:xfrm>
            <a:off x="289908" y="1829380"/>
            <a:ext cx="3284495" cy="461665"/>
          </a:xfrm>
          <a:prstGeom prst="rect">
            <a:avLst/>
          </a:prstGeom>
          <a:noFill/>
        </p:spPr>
        <p:txBody>
          <a:bodyPr wrap="square" rtlCol="0">
            <a:spAutoFit/>
          </a:bodyPr>
          <a:lstStyle/>
          <a:p>
            <a:pPr algn="ctr"/>
            <a:r>
              <a:rPr kumimoji="1" lang="en-US" altLang="ja-JP" sz="2400" b="1" dirty="0">
                <a:solidFill>
                  <a:schemeClr val="bg1"/>
                </a:solidFill>
                <a:latin typeface="+mn-ea"/>
              </a:rPr>
              <a:t>AI</a:t>
            </a:r>
            <a:r>
              <a:rPr kumimoji="1" lang="ja-JP" altLang="en-US" sz="2400" b="1" dirty="0">
                <a:solidFill>
                  <a:schemeClr val="bg1"/>
                </a:solidFill>
                <a:latin typeface="+mn-ea"/>
              </a:rPr>
              <a:t>でゴミを判断 </a:t>
            </a:r>
          </a:p>
        </p:txBody>
      </p:sp>
      <p:sp>
        <p:nvSpPr>
          <p:cNvPr id="19" name="テキスト ボックス 18">
            <a:extLst>
              <a:ext uri="{FF2B5EF4-FFF2-40B4-BE49-F238E27FC236}">
                <a16:creationId xmlns:a16="http://schemas.microsoft.com/office/drawing/2014/main" id="{E044836D-3E6E-4262-A9FA-03C8210103E6}"/>
              </a:ext>
            </a:extLst>
          </p:cNvPr>
          <p:cNvSpPr txBox="1"/>
          <p:nvPr/>
        </p:nvSpPr>
        <p:spPr>
          <a:xfrm>
            <a:off x="10237194" y="7646361"/>
            <a:ext cx="10597773" cy="2246769"/>
          </a:xfrm>
          <a:prstGeom prst="rect">
            <a:avLst/>
          </a:prstGeom>
          <a:noFill/>
        </p:spPr>
        <p:txBody>
          <a:bodyPr wrap="none" rtlCol="0">
            <a:spAutoFit/>
          </a:bodyPr>
          <a:lstStyle/>
          <a:p>
            <a:pPr algn="l"/>
            <a:r>
              <a:rPr kumimoji="1" lang="ja-JP" altLang="en-US" sz="2800" b="1" dirty="0">
                <a:solidFill>
                  <a:srgbClr val="FF0000"/>
                </a:solidFill>
                <a:latin typeface="+mn-ea"/>
              </a:rPr>
              <a:t>ポイントゲットが何を意味するかまで示すこと</a:t>
            </a:r>
            <a:endParaRPr kumimoji="1" lang="en-US" altLang="ja-JP" sz="2800" b="1" dirty="0">
              <a:solidFill>
                <a:srgbClr val="FF0000"/>
              </a:solidFill>
              <a:latin typeface="+mn-ea"/>
            </a:endParaRPr>
          </a:p>
          <a:p>
            <a:pPr algn="l"/>
            <a:r>
              <a:rPr lang="ja-JP" altLang="en-US" sz="2800" b="1" dirty="0">
                <a:solidFill>
                  <a:srgbClr val="FF0000"/>
                </a:solidFill>
                <a:latin typeface="+mn-ea"/>
              </a:rPr>
              <a:t>ポイントとは何か，日本と中国で意味が違うかもしれない．</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当初はポイントゲットを目的として人はゴミを片付ける</a:t>
            </a:r>
            <a:endParaRPr kumimoji="1" lang="en-US" altLang="ja-JP" sz="2800" b="1" dirty="0">
              <a:solidFill>
                <a:srgbClr val="FF0000"/>
              </a:solidFill>
              <a:latin typeface="+mn-ea"/>
            </a:endParaRPr>
          </a:p>
          <a:p>
            <a:pPr algn="l"/>
            <a:r>
              <a:rPr lang="ja-JP" altLang="en-US" sz="2800" b="1" dirty="0">
                <a:solidFill>
                  <a:srgbClr val="FF0000"/>
                </a:solidFill>
                <a:latin typeface="+mn-ea"/>
              </a:rPr>
              <a:t>やがて，きれいになった街を維持したくなる（割れ窓理論）ので</a:t>
            </a:r>
            <a:endParaRPr lang="en-US" altLang="ja-JP" sz="2800" b="1" dirty="0">
              <a:solidFill>
                <a:srgbClr val="FF0000"/>
              </a:solidFill>
              <a:latin typeface="+mn-ea"/>
            </a:endParaRPr>
          </a:p>
          <a:p>
            <a:pPr algn="l"/>
            <a:r>
              <a:rPr kumimoji="1" lang="ja-JP" altLang="en-US" sz="2800" b="1" dirty="0">
                <a:solidFill>
                  <a:srgbClr val="FF0000"/>
                </a:solidFill>
                <a:latin typeface="+mn-ea"/>
              </a:rPr>
              <a:t>自然に自発的にゴミを捨てない・片付けるようになる</a:t>
            </a:r>
            <a:endParaRPr kumimoji="1" lang="en-US" altLang="ja-JP" sz="2800" b="1" dirty="0">
              <a:solidFill>
                <a:srgbClr val="FF0000"/>
              </a:solidFill>
              <a:latin typeface="+mn-ea"/>
            </a:endParaRPr>
          </a:p>
        </p:txBody>
      </p:sp>
      <p:sp>
        <p:nvSpPr>
          <p:cNvPr id="22" name="テキスト ボックス 21">
            <a:extLst>
              <a:ext uri="{FF2B5EF4-FFF2-40B4-BE49-F238E27FC236}">
                <a16:creationId xmlns:a16="http://schemas.microsoft.com/office/drawing/2014/main" id="{A8430D1C-2045-41A9-9497-8E0A22A7A011}"/>
              </a:ext>
            </a:extLst>
          </p:cNvPr>
          <p:cNvSpPr txBox="1"/>
          <p:nvPr/>
        </p:nvSpPr>
        <p:spPr>
          <a:xfrm>
            <a:off x="2211023" y="8318924"/>
            <a:ext cx="4852610" cy="1384995"/>
          </a:xfrm>
          <a:prstGeom prst="rect">
            <a:avLst/>
          </a:prstGeom>
          <a:noFill/>
        </p:spPr>
        <p:txBody>
          <a:bodyPr wrap="none" rtlCol="0">
            <a:spAutoFit/>
          </a:bodyPr>
          <a:lstStyle/>
          <a:p>
            <a:pPr algn="l"/>
            <a:r>
              <a:rPr lang="ja-JP" altLang="en-US" sz="2800" b="1" dirty="0">
                <a:solidFill>
                  <a:srgbClr val="FF0000"/>
                </a:solidFill>
                <a:latin typeface="+mn-ea"/>
              </a:rPr>
              <a:t>ポイントは誰が提供するか？</a:t>
            </a:r>
            <a:endParaRPr lang="en-US" altLang="ja-JP" sz="2800" b="1" dirty="0">
              <a:solidFill>
                <a:srgbClr val="FF0000"/>
              </a:solidFill>
              <a:latin typeface="+mn-ea"/>
            </a:endParaRPr>
          </a:p>
          <a:p>
            <a:pPr algn="l"/>
            <a:r>
              <a:rPr kumimoji="1" lang="ja-JP" altLang="en-US" sz="2800" b="1" dirty="0">
                <a:solidFill>
                  <a:srgbClr val="FF0000"/>
                </a:solidFill>
                <a:latin typeface="+mn-ea"/>
              </a:rPr>
              <a:t>スポンサーから．</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企業イメージ向上のため</a:t>
            </a:r>
            <a:endParaRPr kumimoji="1" lang="en-US" altLang="ja-JP" sz="2800" b="1" dirty="0">
              <a:solidFill>
                <a:srgbClr val="FF0000"/>
              </a:solidFill>
              <a:latin typeface="+mn-ea"/>
            </a:endParaRPr>
          </a:p>
        </p:txBody>
      </p:sp>
      <p:pic>
        <p:nvPicPr>
          <p:cNvPr id="4" name="図 3" descr="パソコンの画面&#10;&#10;自動的に生成された説明">
            <a:extLst>
              <a:ext uri="{FF2B5EF4-FFF2-40B4-BE49-F238E27FC236}">
                <a16:creationId xmlns:a16="http://schemas.microsoft.com/office/drawing/2014/main" id="{7DBA028C-52E0-4F52-8C53-DCE615911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7867" y="2769312"/>
            <a:ext cx="3217625" cy="2755646"/>
          </a:xfrm>
          <a:prstGeom prst="rect">
            <a:avLst/>
          </a:prstGeom>
        </p:spPr>
      </p:pic>
      <p:pic>
        <p:nvPicPr>
          <p:cNvPr id="5" name="図 4">
            <a:extLst>
              <a:ext uri="{FF2B5EF4-FFF2-40B4-BE49-F238E27FC236}">
                <a16:creationId xmlns:a16="http://schemas.microsoft.com/office/drawing/2014/main" id="{35445803-2A2D-4B06-91F7-5DC7EFEB9D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35" y="3086320"/>
            <a:ext cx="2797482" cy="2213508"/>
          </a:xfrm>
          <a:prstGeom prst="rect">
            <a:avLst/>
          </a:prstGeom>
        </p:spPr>
      </p:pic>
      <p:pic>
        <p:nvPicPr>
          <p:cNvPr id="6" name="図 5">
            <a:extLst>
              <a:ext uri="{FF2B5EF4-FFF2-40B4-BE49-F238E27FC236}">
                <a16:creationId xmlns:a16="http://schemas.microsoft.com/office/drawing/2014/main" id="{C836524B-BCDD-4449-8554-D5DAAF6D02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9579" y="3251736"/>
            <a:ext cx="897308" cy="1159255"/>
          </a:xfrm>
          <a:prstGeom prst="rect">
            <a:avLst/>
          </a:prstGeom>
        </p:spPr>
      </p:pic>
      <p:sp>
        <p:nvSpPr>
          <p:cNvPr id="7" name="テキスト ボックス 6">
            <a:extLst>
              <a:ext uri="{FF2B5EF4-FFF2-40B4-BE49-F238E27FC236}">
                <a16:creationId xmlns:a16="http://schemas.microsoft.com/office/drawing/2014/main" id="{4A11B120-F3DB-4C45-9EE2-04076C463394}"/>
              </a:ext>
            </a:extLst>
          </p:cNvPr>
          <p:cNvSpPr txBox="1"/>
          <p:nvPr/>
        </p:nvSpPr>
        <p:spPr>
          <a:xfrm>
            <a:off x="9509466" y="5639221"/>
            <a:ext cx="1897534" cy="461665"/>
          </a:xfrm>
          <a:prstGeom prst="rect">
            <a:avLst/>
          </a:prstGeom>
          <a:noFill/>
        </p:spPr>
        <p:txBody>
          <a:bodyPr wrap="square" rtlCol="0">
            <a:spAutoFit/>
          </a:bodyPr>
          <a:lstStyle/>
          <a:p>
            <a:pPr algn="ctr"/>
            <a:r>
              <a:rPr lang="en-US" altLang="ja-JP" sz="2400" dirty="0">
                <a:solidFill>
                  <a:schemeClr val="tx1">
                    <a:lumMod val="75000"/>
                    <a:lumOff val="25000"/>
                  </a:schemeClr>
                </a:solidFill>
                <a:latin typeface="+mn-ea"/>
              </a:rPr>
              <a:t>Web</a:t>
            </a:r>
            <a:r>
              <a:rPr lang="ja-JP" altLang="en-US" sz="2400" dirty="0">
                <a:solidFill>
                  <a:schemeClr val="tx1">
                    <a:lumMod val="75000"/>
                    <a:lumOff val="25000"/>
                  </a:schemeClr>
                </a:solidFill>
                <a:latin typeface="+mn-ea"/>
              </a:rPr>
              <a:t>サイト</a:t>
            </a:r>
            <a:endParaRPr kumimoji="1" lang="en-US" altLang="ja-JP" sz="2400" dirty="0">
              <a:solidFill>
                <a:schemeClr val="tx1">
                  <a:lumMod val="75000"/>
                  <a:lumOff val="25000"/>
                </a:schemeClr>
              </a:solidFill>
              <a:latin typeface="+mn-ea"/>
            </a:endParaRPr>
          </a:p>
        </p:txBody>
      </p:sp>
      <p:sp>
        <p:nvSpPr>
          <p:cNvPr id="8" name="吹き出し: 四角形 7">
            <a:extLst>
              <a:ext uri="{FF2B5EF4-FFF2-40B4-BE49-F238E27FC236}">
                <a16:creationId xmlns:a16="http://schemas.microsoft.com/office/drawing/2014/main" id="{ABE92AAE-026B-4554-BC44-F5ADF4A4E67F}"/>
              </a:ext>
            </a:extLst>
          </p:cNvPr>
          <p:cNvSpPr/>
          <p:nvPr/>
        </p:nvSpPr>
        <p:spPr>
          <a:xfrm>
            <a:off x="8768187" y="1686961"/>
            <a:ext cx="3014378" cy="792999"/>
          </a:xfrm>
          <a:prstGeom prst="wedgeRectCallout">
            <a:avLst>
              <a:gd name="adj1" fmla="val 18615"/>
              <a:gd name="adj2" fmla="val 85098"/>
            </a:avLst>
          </a:prstGeom>
          <a:solidFill>
            <a:schemeClr val="bg1"/>
          </a:solid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solidFill>
                <a:schemeClr val="tx1">
                  <a:lumMod val="75000"/>
                  <a:lumOff val="25000"/>
                </a:schemeClr>
              </a:solidFill>
              <a:latin typeface="+mn-ea"/>
            </a:endParaRPr>
          </a:p>
        </p:txBody>
      </p:sp>
      <p:sp>
        <p:nvSpPr>
          <p:cNvPr id="9" name="テキスト ボックス 8">
            <a:extLst>
              <a:ext uri="{FF2B5EF4-FFF2-40B4-BE49-F238E27FC236}">
                <a16:creationId xmlns:a16="http://schemas.microsoft.com/office/drawing/2014/main" id="{DFE9AFA4-DF27-48EA-9405-A8299C177837}"/>
              </a:ext>
            </a:extLst>
          </p:cNvPr>
          <p:cNvSpPr txBox="1"/>
          <p:nvPr/>
        </p:nvSpPr>
        <p:spPr>
          <a:xfrm>
            <a:off x="9014529" y="1852627"/>
            <a:ext cx="2664300" cy="461665"/>
          </a:xfrm>
          <a:prstGeom prst="rect">
            <a:avLst/>
          </a:prstGeom>
          <a:noFill/>
        </p:spPr>
        <p:txBody>
          <a:bodyPr wrap="square" rtlCol="0">
            <a:spAutoFit/>
          </a:bodyPr>
          <a:lstStyle/>
          <a:p>
            <a:pPr algn="l"/>
            <a:r>
              <a:rPr kumimoji="1" lang="ja-JP" altLang="en-US" sz="2400" dirty="0">
                <a:solidFill>
                  <a:schemeClr val="tx1">
                    <a:lumMod val="75000"/>
                    <a:lumOff val="25000"/>
                  </a:schemeClr>
                </a:solidFill>
                <a:latin typeface="+mn-ea"/>
              </a:rPr>
              <a:t>ゴミの場所を表示</a:t>
            </a:r>
          </a:p>
        </p:txBody>
      </p:sp>
    </p:spTree>
    <p:extLst>
      <p:ext uri="{BB962C8B-B14F-4D97-AF65-F5344CB8AC3E}">
        <p14:creationId xmlns:p14="http://schemas.microsoft.com/office/powerpoint/2010/main" val="108951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fade">
                                      <p:cBhvr>
                                        <p:cTn id="7" dur="500"/>
                                        <p:tgtEl>
                                          <p:spTgt spid="61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7" grpId="0" animBg="1"/>
      <p:bldP spid="35" grpId="0" animBg="1"/>
      <p:bldP spid="51" grpId="0" animBg="1"/>
      <p:bldP spid="7"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スマホの地図アプリを見ている人のイラスト（男性）">
            <a:extLst>
              <a:ext uri="{FF2B5EF4-FFF2-40B4-BE49-F238E27FC236}">
                <a16:creationId xmlns:a16="http://schemas.microsoft.com/office/drawing/2014/main" id="{47D99878-F9FA-4901-9B81-02AAC8365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36" y="2374403"/>
            <a:ext cx="2503153" cy="2503153"/>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四角形 5">
            <a:extLst>
              <a:ext uri="{FF2B5EF4-FFF2-40B4-BE49-F238E27FC236}">
                <a16:creationId xmlns:a16="http://schemas.microsoft.com/office/drawing/2014/main" id="{43E79FFB-139F-4B25-AF04-BE5DDCAE3CD6}"/>
              </a:ext>
            </a:extLst>
          </p:cNvPr>
          <p:cNvSpPr/>
          <p:nvPr/>
        </p:nvSpPr>
        <p:spPr>
          <a:xfrm>
            <a:off x="363854" y="1282753"/>
            <a:ext cx="3598894" cy="825675"/>
          </a:xfrm>
          <a:prstGeom prst="wedgeRectCallout">
            <a:avLst>
              <a:gd name="adj1" fmla="val 20060"/>
              <a:gd name="adj2" fmla="val 85883"/>
            </a:avLst>
          </a:prstGeom>
          <a:no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7" name="テキスト ボックス 6">
            <a:extLst>
              <a:ext uri="{FF2B5EF4-FFF2-40B4-BE49-F238E27FC236}">
                <a16:creationId xmlns:a16="http://schemas.microsoft.com/office/drawing/2014/main" id="{7CBFA111-061F-4A83-83CB-82308AEE4A70}"/>
              </a:ext>
            </a:extLst>
          </p:cNvPr>
          <p:cNvSpPr txBox="1"/>
          <p:nvPr/>
        </p:nvSpPr>
        <p:spPr>
          <a:xfrm>
            <a:off x="488124" y="1488481"/>
            <a:ext cx="3474624" cy="523220"/>
          </a:xfrm>
          <a:prstGeom prst="rect">
            <a:avLst/>
          </a:prstGeom>
          <a:noFill/>
        </p:spPr>
        <p:txBody>
          <a:bodyPr wrap="square" rtlCol="0">
            <a:spAutoFit/>
          </a:bodyPr>
          <a:lstStyle/>
          <a:p>
            <a:pPr algn="l"/>
            <a:r>
              <a:rPr kumimoji="1" lang="ja-JP" altLang="en-US" sz="2800" dirty="0">
                <a:solidFill>
                  <a:schemeClr val="tx1">
                    <a:lumMod val="65000"/>
                    <a:lumOff val="35000"/>
                  </a:schemeClr>
                </a:solidFill>
                <a:latin typeface="+mn-ea"/>
              </a:rPr>
              <a:t>ゴミの場所がわかる</a:t>
            </a:r>
          </a:p>
        </p:txBody>
      </p:sp>
      <p:sp>
        <p:nvSpPr>
          <p:cNvPr id="8" name="矢印: 右 7">
            <a:extLst>
              <a:ext uri="{FF2B5EF4-FFF2-40B4-BE49-F238E27FC236}">
                <a16:creationId xmlns:a16="http://schemas.microsoft.com/office/drawing/2014/main" id="{D75B2BBC-4F90-4B59-849F-56378C4295CE}"/>
              </a:ext>
            </a:extLst>
          </p:cNvPr>
          <p:cNvSpPr/>
          <p:nvPr/>
        </p:nvSpPr>
        <p:spPr>
          <a:xfrm>
            <a:off x="3567302" y="3422204"/>
            <a:ext cx="990957" cy="735658"/>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12" descr="ビン・缶のゴミ箱のイラスト">
            <a:extLst>
              <a:ext uri="{FF2B5EF4-FFF2-40B4-BE49-F238E27FC236}">
                <a16:creationId xmlns:a16="http://schemas.microsoft.com/office/drawing/2014/main" id="{CBC70B93-C7D9-4179-A7AA-277A35465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398" y="2582554"/>
            <a:ext cx="1719059" cy="2142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QRコードを撮影している人のイラスト（男性）">
            <a:extLst>
              <a:ext uri="{FF2B5EF4-FFF2-40B4-BE49-F238E27FC236}">
                <a16:creationId xmlns:a16="http://schemas.microsoft.com/office/drawing/2014/main" id="{C7878236-2EF2-42FD-8DE2-F6346D621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0886" y="2736122"/>
            <a:ext cx="2034389" cy="2034389"/>
          </a:xfrm>
          <a:prstGeom prst="rect">
            <a:avLst/>
          </a:prstGeom>
          <a:noFill/>
          <a:extLst>
            <a:ext uri="{909E8E84-426E-40DD-AFC4-6F175D3DCCD1}">
              <a14:hiddenFill xmlns:a14="http://schemas.microsoft.com/office/drawing/2010/main">
                <a:solidFill>
                  <a:srgbClr val="FFFFFF"/>
                </a:solidFill>
              </a14:hiddenFill>
            </a:ext>
          </a:extLst>
        </p:spPr>
      </p:pic>
      <p:sp>
        <p:nvSpPr>
          <p:cNvPr id="19" name="吹き出し: 四角形 18">
            <a:extLst>
              <a:ext uri="{FF2B5EF4-FFF2-40B4-BE49-F238E27FC236}">
                <a16:creationId xmlns:a16="http://schemas.microsoft.com/office/drawing/2014/main" id="{946FC844-12D9-43E3-BD82-9C3868AA0C1E}"/>
              </a:ext>
            </a:extLst>
          </p:cNvPr>
          <p:cNvSpPr/>
          <p:nvPr/>
        </p:nvSpPr>
        <p:spPr>
          <a:xfrm>
            <a:off x="4759341" y="1286630"/>
            <a:ext cx="3281347" cy="1105467"/>
          </a:xfrm>
          <a:prstGeom prst="wedgeRectCallout">
            <a:avLst>
              <a:gd name="adj1" fmla="val 21292"/>
              <a:gd name="adj2" fmla="val 79523"/>
            </a:avLst>
          </a:prstGeom>
          <a:no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24" name="テキスト ボックス 23">
            <a:extLst>
              <a:ext uri="{FF2B5EF4-FFF2-40B4-BE49-F238E27FC236}">
                <a16:creationId xmlns:a16="http://schemas.microsoft.com/office/drawing/2014/main" id="{C492630F-CFFE-4460-B069-FCE29377757D}"/>
              </a:ext>
            </a:extLst>
          </p:cNvPr>
          <p:cNvSpPr txBox="1"/>
          <p:nvPr/>
        </p:nvSpPr>
        <p:spPr>
          <a:xfrm>
            <a:off x="5012106" y="1378612"/>
            <a:ext cx="3028582" cy="954107"/>
          </a:xfrm>
          <a:prstGeom prst="rect">
            <a:avLst/>
          </a:prstGeom>
          <a:noFill/>
        </p:spPr>
        <p:txBody>
          <a:bodyPr wrap="square" rtlCol="0">
            <a:spAutoFit/>
          </a:bodyPr>
          <a:lstStyle/>
          <a:p>
            <a:pPr algn="l"/>
            <a:r>
              <a:rPr lang="ja-JP" altLang="en-US" sz="2800" dirty="0">
                <a:solidFill>
                  <a:schemeClr val="tx1">
                    <a:lumMod val="65000"/>
                    <a:lumOff val="35000"/>
                  </a:schemeClr>
                </a:solidFill>
                <a:latin typeface="+mn-ea"/>
              </a:rPr>
              <a:t>ゴミを捨てると</a:t>
            </a:r>
            <a:endParaRPr lang="en-US" altLang="ja-JP" sz="2800" dirty="0">
              <a:solidFill>
                <a:schemeClr val="tx1">
                  <a:lumMod val="65000"/>
                  <a:lumOff val="35000"/>
                </a:schemeClr>
              </a:solidFill>
              <a:latin typeface="+mn-ea"/>
            </a:endParaRPr>
          </a:p>
          <a:p>
            <a:pPr algn="l"/>
            <a:r>
              <a:rPr lang="en-US" altLang="ja-JP" sz="2800" dirty="0">
                <a:solidFill>
                  <a:schemeClr val="tx1">
                    <a:lumMod val="65000"/>
                    <a:lumOff val="35000"/>
                  </a:schemeClr>
                </a:solidFill>
                <a:latin typeface="+mn-ea"/>
              </a:rPr>
              <a:t>QR</a:t>
            </a:r>
            <a:r>
              <a:rPr lang="ja-JP" altLang="en-US" sz="2800" dirty="0">
                <a:solidFill>
                  <a:schemeClr val="tx1">
                    <a:lumMod val="65000"/>
                    <a:lumOff val="35000"/>
                  </a:schemeClr>
                </a:solidFill>
                <a:latin typeface="+mn-ea"/>
              </a:rPr>
              <a:t>コードを掲示</a:t>
            </a:r>
            <a:endParaRPr lang="en-US" altLang="ja-JP" sz="2800" dirty="0">
              <a:solidFill>
                <a:schemeClr val="tx1">
                  <a:lumMod val="65000"/>
                  <a:lumOff val="35000"/>
                </a:schemeClr>
              </a:solidFill>
              <a:latin typeface="+mn-ea"/>
            </a:endParaRPr>
          </a:p>
        </p:txBody>
      </p:sp>
      <p:pic>
        <p:nvPicPr>
          <p:cNvPr id="36" name="Picture 10" descr="サーバーのイラスト（1台）">
            <a:extLst>
              <a:ext uri="{FF2B5EF4-FFF2-40B4-BE49-F238E27FC236}">
                <a16:creationId xmlns:a16="http://schemas.microsoft.com/office/drawing/2014/main" id="{1E3A5BF8-7F51-4B97-8395-555C15377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547" y="2736122"/>
            <a:ext cx="1781109" cy="2107823"/>
          </a:xfrm>
          <a:prstGeom prst="rect">
            <a:avLst/>
          </a:prstGeom>
          <a:noFill/>
          <a:extLst>
            <a:ext uri="{909E8E84-426E-40DD-AFC4-6F175D3DCCD1}">
              <a14:hiddenFill xmlns:a14="http://schemas.microsoft.com/office/drawing/2010/main">
                <a:solidFill>
                  <a:srgbClr val="FFFFFF"/>
                </a:solidFill>
              </a14:hiddenFill>
            </a:ext>
          </a:extLst>
        </p:spPr>
      </p:pic>
      <p:sp>
        <p:nvSpPr>
          <p:cNvPr id="38" name="矢印: 右 37">
            <a:extLst>
              <a:ext uri="{FF2B5EF4-FFF2-40B4-BE49-F238E27FC236}">
                <a16:creationId xmlns:a16="http://schemas.microsoft.com/office/drawing/2014/main" id="{957490E1-F1A7-4EB4-B992-5C059EBEF30C}"/>
              </a:ext>
            </a:extLst>
          </p:cNvPr>
          <p:cNvSpPr/>
          <p:nvPr/>
        </p:nvSpPr>
        <p:spPr>
          <a:xfrm rot="10800000">
            <a:off x="7986008" y="4055697"/>
            <a:ext cx="990957" cy="735658"/>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吹き出し: 四角形 53">
            <a:extLst>
              <a:ext uri="{FF2B5EF4-FFF2-40B4-BE49-F238E27FC236}">
                <a16:creationId xmlns:a16="http://schemas.microsoft.com/office/drawing/2014/main" id="{1E5EACBC-104D-4F98-95A4-42EAE7A65B02}"/>
              </a:ext>
            </a:extLst>
          </p:cNvPr>
          <p:cNvSpPr/>
          <p:nvPr/>
        </p:nvSpPr>
        <p:spPr>
          <a:xfrm>
            <a:off x="8485839" y="5290311"/>
            <a:ext cx="3281347" cy="1025837"/>
          </a:xfrm>
          <a:prstGeom prst="wedgeRectCallout">
            <a:avLst>
              <a:gd name="adj1" fmla="val 20496"/>
              <a:gd name="adj2" fmla="val -78783"/>
            </a:avLst>
          </a:prstGeom>
          <a:no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56" name="テキスト ボックス 55">
            <a:extLst>
              <a:ext uri="{FF2B5EF4-FFF2-40B4-BE49-F238E27FC236}">
                <a16:creationId xmlns:a16="http://schemas.microsoft.com/office/drawing/2014/main" id="{55B111B1-FB29-4F32-9604-C76A5441B748}"/>
              </a:ext>
            </a:extLst>
          </p:cNvPr>
          <p:cNvSpPr txBox="1"/>
          <p:nvPr/>
        </p:nvSpPr>
        <p:spPr>
          <a:xfrm>
            <a:off x="8591467" y="5552565"/>
            <a:ext cx="3281347" cy="584775"/>
          </a:xfrm>
          <a:prstGeom prst="rect">
            <a:avLst/>
          </a:prstGeom>
          <a:noFill/>
        </p:spPr>
        <p:txBody>
          <a:bodyPr wrap="square" rtlCol="0">
            <a:spAutoFit/>
          </a:bodyPr>
          <a:lstStyle/>
          <a:p>
            <a:pPr algn="l"/>
            <a:r>
              <a:rPr lang="ja-JP" altLang="en-US" sz="3200" b="1" dirty="0">
                <a:solidFill>
                  <a:schemeClr val="tx1">
                    <a:lumMod val="65000"/>
                    <a:lumOff val="35000"/>
                  </a:schemeClr>
                </a:solidFill>
                <a:latin typeface="+mn-ea"/>
              </a:rPr>
              <a:t>ポイントを送信</a:t>
            </a:r>
            <a:endParaRPr lang="en-US" altLang="ja-JP" sz="3200" b="1" dirty="0">
              <a:solidFill>
                <a:schemeClr val="tx1">
                  <a:lumMod val="65000"/>
                  <a:lumOff val="35000"/>
                </a:schemeClr>
              </a:solidFill>
              <a:latin typeface="+mn-ea"/>
            </a:endParaRPr>
          </a:p>
        </p:txBody>
      </p:sp>
      <p:sp>
        <p:nvSpPr>
          <p:cNvPr id="62" name="正方形/長方形 61">
            <a:extLst>
              <a:ext uri="{FF2B5EF4-FFF2-40B4-BE49-F238E27FC236}">
                <a16:creationId xmlns:a16="http://schemas.microsoft.com/office/drawing/2014/main" id="{42489739-75F6-47D6-81EB-72E2B60FA6B3}"/>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4E7995D2-D092-43A2-A113-C0733B29042A}"/>
              </a:ext>
            </a:extLst>
          </p:cNvPr>
          <p:cNvSpPr txBox="1"/>
          <p:nvPr/>
        </p:nvSpPr>
        <p:spPr>
          <a:xfrm>
            <a:off x="1703013" y="217228"/>
            <a:ext cx="9394001" cy="769441"/>
          </a:xfrm>
          <a:prstGeom prst="rect">
            <a:avLst/>
          </a:prstGeom>
          <a:noFill/>
        </p:spPr>
        <p:txBody>
          <a:bodyPr wrap="square" rtlCol="0">
            <a:spAutoFit/>
          </a:bodyPr>
          <a:lstStyle/>
          <a:p>
            <a:pPr algn="ctr"/>
            <a:r>
              <a:rPr lang="ja-JP" altLang="en-US" sz="4400" dirty="0">
                <a:solidFill>
                  <a:schemeClr val="bg1"/>
                </a:solidFill>
                <a:latin typeface="+mn-ea"/>
              </a:rPr>
              <a:t>ゴミを拾うとポイントが得られる</a:t>
            </a:r>
            <a:endParaRPr kumimoji="1" lang="ja-JP" altLang="en-US" sz="4400" dirty="0">
              <a:solidFill>
                <a:schemeClr val="bg1"/>
              </a:solidFill>
              <a:latin typeface="+mn-ea"/>
            </a:endParaRPr>
          </a:p>
        </p:txBody>
      </p:sp>
      <p:sp>
        <p:nvSpPr>
          <p:cNvPr id="3" name="吹き出し: 四角形 2">
            <a:extLst>
              <a:ext uri="{FF2B5EF4-FFF2-40B4-BE49-F238E27FC236}">
                <a16:creationId xmlns:a16="http://schemas.microsoft.com/office/drawing/2014/main" id="{F6E0FCC8-7A48-4151-B597-DDCC808A4302}"/>
              </a:ext>
            </a:extLst>
          </p:cNvPr>
          <p:cNvSpPr/>
          <p:nvPr/>
        </p:nvSpPr>
        <p:spPr>
          <a:xfrm>
            <a:off x="8867408" y="1282753"/>
            <a:ext cx="2836468" cy="1091650"/>
          </a:xfrm>
          <a:prstGeom prst="wedgeRectCallout">
            <a:avLst>
              <a:gd name="adj1" fmla="val 20761"/>
              <a:gd name="adj2" fmla="val 77160"/>
            </a:avLst>
          </a:prstGeom>
          <a:noFill/>
          <a:ln w="28575">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4" name="テキスト ボックス 3">
            <a:extLst>
              <a:ext uri="{FF2B5EF4-FFF2-40B4-BE49-F238E27FC236}">
                <a16:creationId xmlns:a16="http://schemas.microsoft.com/office/drawing/2014/main" id="{271C98D0-D3DD-4A5D-AF58-CA9EEF0CE76A}"/>
              </a:ext>
            </a:extLst>
          </p:cNvPr>
          <p:cNvSpPr txBox="1"/>
          <p:nvPr/>
        </p:nvSpPr>
        <p:spPr>
          <a:xfrm>
            <a:off x="8939139" y="1386998"/>
            <a:ext cx="2586002" cy="954107"/>
          </a:xfrm>
          <a:prstGeom prst="rect">
            <a:avLst/>
          </a:prstGeom>
          <a:noFill/>
        </p:spPr>
        <p:txBody>
          <a:bodyPr wrap="square" rtlCol="0">
            <a:spAutoFit/>
          </a:bodyPr>
          <a:lstStyle/>
          <a:p>
            <a:pPr algn="ctr"/>
            <a:r>
              <a:rPr lang="ja-JP" altLang="en-US" sz="2800" dirty="0">
                <a:solidFill>
                  <a:schemeClr val="tx1">
                    <a:lumMod val="65000"/>
                    <a:lumOff val="35000"/>
                  </a:schemeClr>
                </a:solidFill>
                <a:latin typeface="+mn-ea"/>
              </a:rPr>
              <a:t>マップ上から</a:t>
            </a:r>
            <a:endParaRPr lang="en-US" altLang="ja-JP" sz="2800" dirty="0">
              <a:solidFill>
                <a:schemeClr val="tx1">
                  <a:lumMod val="65000"/>
                  <a:lumOff val="35000"/>
                </a:schemeClr>
              </a:solidFill>
              <a:latin typeface="+mn-ea"/>
            </a:endParaRPr>
          </a:p>
          <a:p>
            <a:pPr algn="ctr"/>
            <a:r>
              <a:rPr lang="ja-JP" altLang="en-US" sz="2800" dirty="0">
                <a:solidFill>
                  <a:schemeClr val="tx1">
                    <a:lumMod val="65000"/>
                    <a:lumOff val="35000"/>
                  </a:schemeClr>
                </a:solidFill>
                <a:latin typeface="+mn-ea"/>
              </a:rPr>
              <a:t>ゴミを削除</a:t>
            </a:r>
            <a:endParaRPr lang="en-US" altLang="ja-JP" sz="2800" dirty="0">
              <a:solidFill>
                <a:schemeClr val="tx1">
                  <a:lumMod val="65000"/>
                  <a:lumOff val="35000"/>
                </a:schemeClr>
              </a:solidFill>
              <a:latin typeface="+mn-ea"/>
            </a:endParaRPr>
          </a:p>
        </p:txBody>
      </p:sp>
      <p:sp>
        <p:nvSpPr>
          <p:cNvPr id="5" name="吹き出し: 四角形 4">
            <a:extLst>
              <a:ext uri="{FF2B5EF4-FFF2-40B4-BE49-F238E27FC236}">
                <a16:creationId xmlns:a16="http://schemas.microsoft.com/office/drawing/2014/main" id="{648E155B-0774-4CED-BBD7-4E2E312F0610}"/>
              </a:ext>
            </a:extLst>
          </p:cNvPr>
          <p:cNvSpPr/>
          <p:nvPr/>
        </p:nvSpPr>
        <p:spPr>
          <a:xfrm>
            <a:off x="4759341" y="5299127"/>
            <a:ext cx="3281346" cy="1017021"/>
          </a:xfrm>
          <a:prstGeom prst="wedgeRectCallout">
            <a:avLst>
              <a:gd name="adj1" fmla="val 22603"/>
              <a:gd name="adj2" fmla="val -76805"/>
            </a:avLst>
          </a:prstGeom>
          <a:solidFill>
            <a:srgbClr val="CF9327"/>
          </a:solidFill>
          <a:ln w="28575">
            <a:solidFill>
              <a:srgbClr val="CF932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2800" b="1" dirty="0">
              <a:latin typeface="+mn-ea"/>
            </a:endParaRPr>
          </a:p>
        </p:txBody>
      </p:sp>
      <p:sp>
        <p:nvSpPr>
          <p:cNvPr id="12" name="矢印: 右 11">
            <a:extLst>
              <a:ext uri="{FF2B5EF4-FFF2-40B4-BE49-F238E27FC236}">
                <a16:creationId xmlns:a16="http://schemas.microsoft.com/office/drawing/2014/main" id="{599C07AE-265E-4BA4-8177-56D59E8950F1}"/>
              </a:ext>
            </a:extLst>
          </p:cNvPr>
          <p:cNvSpPr/>
          <p:nvPr/>
        </p:nvSpPr>
        <p:spPr>
          <a:xfrm>
            <a:off x="8040688" y="3017658"/>
            <a:ext cx="990957" cy="735658"/>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3F13920-92DE-4C6D-BC5A-34EFEADFE132}"/>
              </a:ext>
            </a:extLst>
          </p:cNvPr>
          <p:cNvSpPr txBox="1"/>
          <p:nvPr/>
        </p:nvSpPr>
        <p:spPr>
          <a:xfrm>
            <a:off x="4825301" y="5549061"/>
            <a:ext cx="3164535" cy="584775"/>
          </a:xfrm>
          <a:prstGeom prst="rect">
            <a:avLst/>
          </a:prstGeom>
          <a:noFill/>
        </p:spPr>
        <p:txBody>
          <a:bodyPr wrap="square" rtlCol="0">
            <a:spAutoFit/>
          </a:bodyPr>
          <a:lstStyle/>
          <a:p>
            <a:pPr algn="ctr"/>
            <a:r>
              <a:rPr lang="ja-JP" altLang="en-US" sz="3200" b="1" dirty="0">
                <a:solidFill>
                  <a:schemeClr val="bg1"/>
                </a:solidFill>
                <a:latin typeface="+mn-ea"/>
              </a:rPr>
              <a:t>ポイントを得る</a:t>
            </a:r>
            <a:endParaRPr lang="en-US" altLang="ja-JP" sz="3200" b="1" dirty="0">
              <a:solidFill>
                <a:schemeClr val="bg1"/>
              </a:solidFill>
              <a:latin typeface="+mn-ea"/>
            </a:endParaRPr>
          </a:p>
        </p:txBody>
      </p:sp>
      <p:sp>
        <p:nvSpPr>
          <p:cNvPr id="15" name="テキスト ボックス 14">
            <a:extLst>
              <a:ext uri="{FF2B5EF4-FFF2-40B4-BE49-F238E27FC236}">
                <a16:creationId xmlns:a16="http://schemas.microsoft.com/office/drawing/2014/main" id="{9FEFE0AC-499C-4334-A739-05D5741AD26A}"/>
              </a:ext>
            </a:extLst>
          </p:cNvPr>
          <p:cNvSpPr txBox="1"/>
          <p:nvPr/>
        </p:nvSpPr>
        <p:spPr>
          <a:xfrm>
            <a:off x="10293101" y="7061322"/>
            <a:ext cx="10597773" cy="2246769"/>
          </a:xfrm>
          <a:prstGeom prst="rect">
            <a:avLst/>
          </a:prstGeom>
          <a:noFill/>
        </p:spPr>
        <p:txBody>
          <a:bodyPr wrap="none" rtlCol="0">
            <a:spAutoFit/>
          </a:bodyPr>
          <a:lstStyle/>
          <a:p>
            <a:pPr algn="l"/>
            <a:r>
              <a:rPr kumimoji="1" lang="ja-JP" altLang="en-US" sz="2800" b="1" dirty="0">
                <a:solidFill>
                  <a:srgbClr val="FF0000"/>
                </a:solidFill>
                <a:latin typeface="+mn-ea"/>
              </a:rPr>
              <a:t>ポイントゲットが何を意味するかまで示すこと</a:t>
            </a:r>
            <a:endParaRPr kumimoji="1" lang="en-US" altLang="ja-JP" sz="2800" b="1" dirty="0">
              <a:solidFill>
                <a:srgbClr val="FF0000"/>
              </a:solidFill>
              <a:latin typeface="+mn-ea"/>
            </a:endParaRPr>
          </a:p>
          <a:p>
            <a:pPr algn="l"/>
            <a:r>
              <a:rPr lang="ja-JP" altLang="en-US" sz="2800" b="1" dirty="0">
                <a:solidFill>
                  <a:srgbClr val="FF0000"/>
                </a:solidFill>
                <a:latin typeface="+mn-ea"/>
              </a:rPr>
              <a:t>ポイントとは何か，日本と中国で意味が違うかもしれない．</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当初はポイントゲットを目的として人はゴミを片付ける</a:t>
            </a:r>
            <a:endParaRPr kumimoji="1" lang="en-US" altLang="ja-JP" sz="2800" b="1" dirty="0">
              <a:solidFill>
                <a:srgbClr val="FF0000"/>
              </a:solidFill>
              <a:latin typeface="+mn-ea"/>
            </a:endParaRPr>
          </a:p>
          <a:p>
            <a:pPr algn="l"/>
            <a:r>
              <a:rPr lang="ja-JP" altLang="en-US" sz="2800" b="1" dirty="0">
                <a:solidFill>
                  <a:srgbClr val="FF0000"/>
                </a:solidFill>
                <a:latin typeface="+mn-ea"/>
              </a:rPr>
              <a:t>やがて，きれいになった街を維持したくなる（割れ窓理論）ので</a:t>
            </a:r>
            <a:endParaRPr lang="en-US" altLang="ja-JP" sz="2800" b="1" dirty="0">
              <a:solidFill>
                <a:srgbClr val="FF0000"/>
              </a:solidFill>
              <a:latin typeface="+mn-ea"/>
            </a:endParaRPr>
          </a:p>
          <a:p>
            <a:pPr algn="l"/>
            <a:r>
              <a:rPr kumimoji="1" lang="ja-JP" altLang="en-US" sz="2800" b="1" dirty="0">
                <a:solidFill>
                  <a:srgbClr val="FF0000"/>
                </a:solidFill>
                <a:latin typeface="+mn-ea"/>
              </a:rPr>
              <a:t>自然に自発的にゴミを捨てない・片付けるようになる</a:t>
            </a:r>
            <a:endParaRPr kumimoji="1" lang="en-US" altLang="ja-JP" sz="2800" b="1" dirty="0">
              <a:solidFill>
                <a:srgbClr val="FF0000"/>
              </a:solidFill>
              <a:latin typeface="+mn-ea"/>
            </a:endParaRPr>
          </a:p>
        </p:txBody>
      </p:sp>
      <p:sp>
        <p:nvSpPr>
          <p:cNvPr id="16" name="吹き出し: 四角形 15">
            <a:extLst>
              <a:ext uri="{FF2B5EF4-FFF2-40B4-BE49-F238E27FC236}">
                <a16:creationId xmlns:a16="http://schemas.microsoft.com/office/drawing/2014/main" id="{A83F6F47-8EE3-489F-8B56-5339B306C377}"/>
              </a:ext>
            </a:extLst>
          </p:cNvPr>
          <p:cNvSpPr/>
          <p:nvPr/>
        </p:nvSpPr>
        <p:spPr>
          <a:xfrm>
            <a:off x="488125" y="5299127"/>
            <a:ext cx="3598894" cy="1017021"/>
          </a:xfrm>
          <a:prstGeom prst="wedgeRectCallout">
            <a:avLst>
              <a:gd name="adj1" fmla="val 67738"/>
              <a:gd name="adj2" fmla="val -26569"/>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75000"/>
                    <a:lumOff val="25000"/>
                  </a:schemeClr>
                </a:solidFill>
              </a:rPr>
              <a:t>スポンサーから提供</a:t>
            </a:r>
            <a:endParaRPr kumimoji="1" lang="en-US" altLang="ja-JP" sz="2400" dirty="0">
              <a:solidFill>
                <a:schemeClr val="tx1">
                  <a:lumMod val="75000"/>
                  <a:lumOff val="25000"/>
                </a:schemeClr>
              </a:solidFill>
            </a:endParaRPr>
          </a:p>
          <a:p>
            <a:pPr algn="ctr"/>
            <a:r>
              <a:rPr lang="ja-JP" altLang="en-US" sz="2400" dirty="0">
                <a:solidFill>
                  <a:schemeClr val="tx1">
                    <a:lumMod val="75000"/>
                    <a:lumOff val="25000"/>
                  </a:schemeClr>
                </a:solidFill>
              </a:rPr>
              <a:t>（企業イメージ向上）</a:t>
            </a:r>
            <a:endParaRPr kumimoji="1" lang="ja-JP" altLang="en-US" sz="2400" dirty="0">
              <a:solidFill>
                <a:schemeClr val="tx1">
                  <a:lumMod val="75000"/>
                  <a:lumOff val="25000"/>
                </a:schemeClr>
              </a:solidFill>
            </a:endParaRPr>
          </a:p>
        </p:txBody>
      </p:sp>
    </p:spTree>
    <p:extLst>
      <p:ext uri="{BB962C8B-B14F-4D97-AF65-F5344CB8AC3E}">
        <p14:creationId xmlns:p14="http://schemas.microsoft.com/office/powerpoint/2010/main" val="30141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4" grpId="0"/>
      <p:bldP spid="38" grpId="0" animBg="1"/>
      <p:bldP spid="54" grpId="0" animBg="1"/>
      <p:bldP spid="56" grpId="0"/>
      <p:bldP spid="3" grpId="0" animBg="1"/>
      <p:bldP spid="4" grpId="0"/>
      <p:bldP spid="5" grpId="0" animBg="1"/>
      <p:bldP spid="12" grpId="0" animBg="1"/>
      <p:bldP spid="10"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BD5FA2-C25F-48BA-A8D6-ACA3B4D59930}"/>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5968F20-1F3B-4DD9-9E50-A60DC41801CA}"/>
              </a:ext>
            </a:extLst>
          </p:cNvPr>
          <p:cNvSpPr txBox="1"/>
          <p:nvPr/>
        </p:nvSpPr>
        <p:spPr>
          <a:xfrm>
            <a:off x="0" y="230477"/>
            <a:ext cx="12191999" cy="769441"/>
          </a:xfrm>
          <a:prstGeom prst="rect">
            <a:avLst/>
          </a:prstGeom>
          <a:noFill/>
        </p:spPr>
        <p:txBody>
          <a:bodyPr wrap="square" rtlCol="0">
            <a:spAutoFit/>
          </a:bodyPr>
          <a:lstStyle/>
          <a:p>
            <a:pPr algn="ctr"/>
            <a:r>
              <a:rPr lang="en-US" altLang="ja-JP" sz="4400" dirty="0">
                <a:solidFill>
                  <a:schemeClr val="bg1"/>
                </a:solidFill>
                <a:latin typeface="+mn-ea"/>
              </a:rPr>
              <a:t>3. Good Health and Well-being</a:t>
            </a:r>
            <a:endParaRPr kumimoji="1" lang="ja-JP" altLang="en-US" sz="4400" dirty="0">
              <a:solidFill>
                <a:schemeClr val="bg1"/>
              </a:solidFill>
              <a:latin typeface="+mn-ea"/>
            </a:endParaRPr>
          </a:p>
        </p:txBody>
      </p:sp>
      <p:pic>
        <p:nvPicPr>
          <p:cNvPr id="9" name="図 8" descr="記号, グリーン, モニター, 持つ が含まれている画像&#10;&#10;自動的に生成された説明">
            <a:extLst>
              <a:ext uri="{FF2B5EF4-FFF2-40B4-BE49-F238E27FC236}">
                <a16:creationId xmlns:a16="http://schemas.microsoft.com/office/drawing/2014/main" id="{EE5DA349-466A-4BC3-A1DE-0A3146E63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40" y="1638230"/>
            <a:ext cx="2212872" cy="2212872"/>
          </a:xfrm>
          <a:prstGeom prst="rect">
            <a:avLst/>
          </a:prstGeom>
        </p:spPr>
      </p:pic>
      <p:pic>
        <p:nvPicPr>
          <p:cNvPr id="11" name="図 10" descr="挿絵, 記号 が含まれている画像&#10;&#10;自動的に生成された説明">
            <a:extLst>
              <a:ext uri="{FF2B5EF4-FFF2-40B4-BE49-F238E27FC236}">
                <a16:creationId xmlns:a16="http://schemas.microsoft.com/office/drawing/2014/main" id="{B1E19012-1C10-4F89-B0CE-3E530AAD2AE5}"/>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2682745" y="2287367"/>
            <a:ext cx="1543554" cy="1543554"/>
          </a:xfrm>
          <a:prstGeom prst="rect">
            <a:avLst/>
          </a:prstGeom>
        </p:spPr>
      </p:pic>
      <p:pic>
        <p:nvPicPr>
          <p:cNvPr id="13" name="図 12" descr="挿絵 が含まれている画像&#10;&#10;自動的に生成された説明">
            <a:extLst>
              <a:ext uri="{FF2B5EF4-FFF2-40B4-BE49-F238E27FC236}">
                <a16:creationId xmlns:a16="http://schemas.microsoft.com/office/drawing/2014/main" id="{3E552CD8-7831-4966-80DA-2D621F76F3E8}"/>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017558" y="3934200"/>
            <a:ext cx="1543554" cy="1543554"/>
          </a:xfrm>
          <a:prstGeom prst="rect">
            <a:avLst/>
          </a:prstGeom>
        </p:spPr>
      </p:pic>
      <p:pic>
        <p:nvPicPr>
          <p:cNvPr id="15" name="図 14" descr="挿絵, 食品, 記号 が含まれている画像&#10;&#10;自動的に生成された説明">
            <a:extLst>
              <a:ext uri="{FF2B5EF4-FFF2-40B4-BE49-F238E27FC236}">
                <a16:creationId xmlns:a16="http://schemas.microsoft.com/office/drawing/2014/main" id="{00AB3FC5-CEAB-476E-8762-CD94EE847348}"/>
              </a:ext>
            </a:extLst>
          </p:cNvPr>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2705530" y="3951670"/>
            <a:ext cx="1543554" cy="1543554"/>
          </a:xfrm>
          <a:prstGeom prst="rect">
            <a:avLst/>
          </a:prstGeom>
        </p:spPr>
      </p:pic>
      <p:sp>
        <p:nvSpPr>
          <p:cNvPr id="16" name="吹き出し: 四角形 15">
            <a:extLst>
              <a:ext uri="{FF2B5EF4-FFF2-40B4-BE49-F238E27FC236}">
                <a16:creationId xmlns:a16="http://schemas.microsoft.com/office/drawing/2014/main" id="{59870ADB-CFB9-4D35-8EF7-A09E3DDBD6D7}"/>
              </a:ext>
            </a:extLst>
          </p:cNvPr>
          <p:cNvSpPr/>
          <p:nvPr/>
        </p:nvSpPr>
        <p:spPr>
          <a:xfrm>
            <a:off x="5611518" y="1318896"/>
            <a:ext cx="6034591" cy="5147709"/>
          </a:xfrm>
          <a:prstGeom prst="wedgeRectCallout">
            <a:avLst>
              <a:gd name="adj1" fmla="val -64055"/>
              <a:gd name="adj2" fmla="val -20532"/>
            </a:avLst>
          </a:prstGeom>
          <a:noFill/>
          <a:ln w="38100">
            <a:solidFill>
              <a:srgbClr val="279B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6AAE47C-772C-4EAF-ACCE-92EC21459DFC}"/>
              </a:ext>
            </a:extLst>
          </p:cNvPr>
          <p:cNvSpPr txBox="1"/>
          <p:nvPr/>
        </p:nvSpPr>
        <p:spPr>
          <a:xfrm>
            <a:off x="5721679" y="1638230"/>
            <a:ext cx="5513895" cy="1200329"/>
          </a:xfrm>
          <a:prstGeom prst="rect">
            <a:avLst/>
          </a:prstGeom>
          <a:noFill/>
        </p:spPr>
        <p:txBody>
          <a:bodyPr wrap="square" rtlCol="0">
            <a:spAutoFit/>
          </a:bodyPr>
          <a:lstStyle/>
          <a:p>
            <a:pPr algn="ctr"/>
            <a:r>
              <a:rPr lang="ja-JP" altLang="en-US" sz="3600" dirty="0">
                <a:solidFill>
                  <a:schemeClr val="tx1">
                    <a:lumMod val="75000"/>
                    <a:lumOff val="25000"/>
                  </a:schemeClr>
                </a:solidFill>
                <a:latin typeface="+mn-ea"/>
              </a:rPr>
              <a:t>ポイントを目的にゴミを片付ける</a:t>
            </a:r>
            <a:endParaRPr kumimoji="1" lang="ja-JP" altLang="en-US" sz="3600" dirty="0">
              <a:solidFill>
                <a:schemeClr val="tx1">
                  <a:lumMod val="75000"/>
                  <a:lumOff val="25000"/>
                </a:schemeClr>
              </a:solidFill>
              <a:latin typeface="+mn-ea"/>
            </a:endParaRPr>
          </a:p>
        </p:txBody>
      </p:sp>
      <p:sp>
        <p:nvSpPr>
          <p:cNvPr id="20" name="矢印: 右 19">
            <a:extLst>
              <a:ext uri="{FF2B5EF4-FFF2-40B4-BE49-F238E27FC236}">
                <a16:creationId xmlns:a16="http://schemas.microsoft.com/office/drawing/2014/main" id="{44B90F11-7AEF-4887-A9FB-E36AA1CEC1BF}"/>
              </a:ext>
            </a:extLst>
          </p:cNvPr>
          <p:cNvSpPr/>
          <p:nvPr/>
        </p:nvSpPr>
        <p:spPr>
          <a:xfrm rot="5400000">
            <a:off x="8197670" y="2595939"/>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B27A8A3-2278-448C-8F4B-A71412A74904}"/>
              </a:ext>
            </a:extLst>
          </p:cNvPr>
          <p:cNvSpPr txBox="1"/>
          <p:nvPr/>
        </p:nvSpPr>
        <p:spPr>
          <a:xfrm>
            <a:off x="7701848" y="5279335"/>
            <a:ext cx="1569692" cy="923330"/>
          </a:xfrm>
          <a:prstGeom prst="rect">
            <a:avLst/>
          </a:prstGeom>
          <a:noFill/>
        </p:spPr>
        <p:txBody>
          <a:bodyPr wrap="square" rtlCol="0">
            <a:spAutoFit/>
          </a:bodyPr>
          <a:lstStyle/>
          <a:p>
            <a:pPr algn="l"/>
            <a:r>
              <a:rPr kumimoji="1" lang="ja-JP" altLang="en-US" sz="5400" b="1" dirty="0">
                <a:solidFill>
                  <a:schemeClr val="tx1">
                    <a:lumMod val="75000"/>
                    <a:lumOff val="25000"/>
                  </a:schemeClr>
                </a:solidFill>
                <a:latin typeface="+mn-ea"/>
              </a:rPr>
              <a:t>健康</a:t>
            </a:r>
          </a:p>
        </p:txBody>
      </p:sp>
      <p:pic>
        <p:nvPicPr>
          <p:cNvPr id="24" name="図 23" descr="おもちゃ, 人形 が含まれている画像&#10;&#10;自動的に生成された説明">
            <a:extLst>
              <a:ext uri="{FF2B5EF4-FFF2-40B4-BE49-F238E27FC236}">
                <a16:creationId xmlns:a16="http://schemas.microsoft.com/office/drawing/2014/main" id="{B62E8166-D420-4D71-A019-9DA3E6F127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839469" y="3550892"/>
            <a:ext cx="1677299" cy="2514935"/>
          </a:xfrm>
          <a:prstGeom prst="rect">
            <a:avLst/>
          </a:prstGeom>
        </p:spPr>
      </p:pic>
      <p:pic>
        <p:nvPicPr>
          <p:cNvPr id="26" name="図 25" descr="おもちゃ, 食品, 持つ が含まれている画像&#10;&#10;自動的に生成された説明">
            <a:extLst>
              <a:ext uri="{FF2B5EF4-FFF2-40B4-BE49-F238E27FC236}">
                <a16:creationId xmlns:a16="http://schemas.microsoft.com/office/drawing/2014/main" id="{2BD83FFF-D6C2-4497-AF2A-B0F0E8B52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082" y="3487075"/>
            <a:ext cx="1657406" cy="2397694"/>
          </a:xfrm>
          <a:prstGeom prst="rect">
            <a:avLst/>
          </a:prstGeom>
        </p:spPr>
      </p:pic>
      <p:pic>
        <p:nvPicPr>
          <p:cNvPr id="28" name="図 27" descr="飛行機, 飛ぶ が含まれている画像&#10;&#10;自動的に生成された説明">
            <a:extLst>
              <a:ext uri="{FF2B5EF4-FFF2-40B4-BE49-F238E27FC236}">
                <a16:creationId xmlns:a16="http://schemas.microsoft.com/office/drawing/2014/main" id="{F3F42934-4EBF-4A64-9F38-24B9015593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09402" y="2833004"/>
            <a:ext cx="822930" cy="822930"/>
          </a:xfrm>
          <a:prstGeom prst="rect">
            <a:avLst/>
          </a:prstGeom>
        </p:spPr>
      </p:pic>
      <p:pic>
        <p:nvPicPr>
          <p:cNvPr id="30" name="図 29" descr="飛行機, 飛ぶ が含まれている画像&#10;&#10;自動的に生成された説明">
            <a:extLst>
              <a:ext uri="{FF2B5EF4-FFF2-40B4-BE49-F238E27FC236}">
                <a16:creationId xmlns:a16="http://schemas.microsoft.com/office/drawing/2014/main" id="{85D27022-42D4-4E95-88AF-152E2F87D5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1324" y="2787938"/>
            <a:ext cx="913062" cy="913062"/>
          </a:xfrm>
          <a:prstGeom prst="rect">
            <a:avLst/>
          </a:prstGeom>
        </p:spPr>
      </p:pic>
      <p:sp>
        <p:nvSpPr>
          <p:cNvPr id="18" name="テキスト ボックス 17">
            <a:extLst>
              <a:ext uri="{FF2B5EF4-FFF2-40B4-BE49-F238E27FC236}">
                <a16:creationId xmlns:a16="http://schemas.microsoft.com/office/drawing/2014/main" id="{7A9D3C84-C2D2-4A31-989D-75C7F6E16E29}"/>
              </a:ext>
            </a:extLst>
          </p:cNvPr>
          <p:cNvSpPr txBox="1"/>
          <p:nvPr/>
        </p:nvSpPr>
        <p:spPr>
          <a:xfrm>
            <a:off x="1789335" y="7256755"/>
            <a:ext cx="9161482" cy="2677656"/>
          </a:xfrm>
          <a:prstGeom prst="rect">
            <a:avLst/>
          </a:prstGeom>
          <a:noFill/>
        </p:spPr>
        <p:txBody>
          <a:bodyPr wrap="none" rtlCol="0">
            <a:spAutoFit/>
          </a:bodyPr>
          <a:lstStyle/>
          <a:p>
            <a:pPr algn="l"/>
            <a:r>
              <a:rPr kumimoji="1" lang="ja-JP" altLang="en-US" sz="2800" b="1" dirty="0">
                <a:solidFill>
                  <a:srgbClr val="FF0000"/>
                </a:solidFill>
                <a:latin typeface="+mn-ea"/>
              </a:rPr>
              <a:t>なぜ散歩する？</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ポイントゲットを目的としてゴミを片付けようとする</a:t>
            </a:r>
            <a:endParaRPr kumimoji="1" lang="en-US" altLang="ja-JP" sz="2800" b="1" dirty="0">
              <a:solidFill>
                <a:srgbClr val="FF0000"/>
              </a:solidFill>
              <a:latin typeface="+mn-ea"/>
            </a:endParaRPr>
          </a:p>
          <a:p>
            <a:pPr algn="l"/>
            <a:r>
              <a:rPr lang="ja-JP" altLang="en-US" sz="2800" b="1" dirty="0">
                <a:solidFill>
                  <a:srgbClr val="FF0000"/>
                </a:solidFill>
                <a:latin typeface="+mn-ea"/>
              </a:rPr>
              <a:t>⇒散歩する⇒健康</a:t>
            </a:r>
            <a:endParaRPr lang="en-US" altLang="ja-JP" sz="2800" b="1" dirty="0">
              <a:solidFill>
                <a:srgbClr val="FF0000"/>
              </a:solidFill>
              <a:latin typeface="+mn-ea"/>
            </a:endParaRPr>
          </a:p>
          <a:p>
            <a:pPr algn="l"/>
            <a:r>
              <a:rPr kumimoji="1" lang="ja-JP" altLang="en-US" sz="2800" b="1" dirty="0">
                <a:solidFill>
                  <a:srgbClr val="FF0000"/>
                </a:solidFill>
                <a:latin typeface="+mn-ea"/>
              </a:rPr>
              <a:t>という流れをしっかり示すこと</a:t>
            </a:r>
            <a:endParaRPr kumimoji="1" lang="en-US" altLang="ja-JP" sz="2800" b="1" dirty="0">
              <a:solidFill>
                <a:srgbClr val="FF0000"/>
              </a:solidFill>
              <a:latin typeface="+mn-ea"/>
            </a:endParaRPr>
          </a:p>
          <a:p>
            <a:pPr algn="l"/>
            <a:r>
              <a:rPr lang="ja-JP" altLang="en-US" sz="2800" b="1" dirty="0">
                <a:solidFill>
                  <a:srgbClr val="FF0000"/>
                </a:solidFill>
                <a:latin typeface="+mn-ea"/>
              </a:rPr>
              <a:t>縦矢印が細くて不安定．デフォルトは使ってはいけない</a:t>
            </a:r>
            <a:endParaRPr lang="en-US" altLang="ja-JP" sz="2800" b="1" dirty="0">
              <a:solidFill>
                <a:srgbClr val="FF0000"/>
              </a:solidFill>
              <a:latin typeface="+mn-ea"/>
            </a:endParaRPr>
          </a:p>
          <a:p>
            <a:pPr algn="l"/>
            <a:r>
              <a:rPr kumimoji="1" lang="ja-JP" altLang="en-US" sz="2800" b="1" dirty="0">
                <a:solidFill>
                  <a:srgbClr val="FF0000"/>
                </a:solidFill>
                <a:latin typeface="+mn-ea"/>
              </a:rPr>
              <a:t>バランスよい形と配置に</a:t>
            </a:r>
            <a:endParaRPr kumimoji="1" lang="en-US" altLang="ja-JP" sz="2800" b="1" dirty="0">
              <a:solidFill>
                <a:srgbClr val="FF0000"/>
              </a:solidFill>
              <a:latin typeface="+mn-ea"/>
            </a:endParaRPr>
          </a:p>
        </p:txBody>
      </p:sp>
      <p:sp>
        <p:nvSpPr>
          <p:cNvPr id="2" name="テキスト ボックス 1">
            <a:extLst>
              <a:ext uri="{FF2B5EF4-FFF2-40B4-BE49-F238E27FC236}">
                <a16:creationId xmlns:a16="http://schemas.microsoft.com/office/drawing/2014/main" id="{7DBB5A32-12D4-4771-A2DB-CE2BAF7CD1FE}"/>
              </a:ext>
            </a:extLst>
          </p:cNvPr>
          <p:cNvSpPr txBox="1"/>
          <p:nvPr/>
        </p:nvSpPr>
        <p:spPr>
          <a:xfrm>
            <a:off x="7371780" y="3747173"/>
            <a:ext cx="2624263" cy="646331"/>
          </a:xfrm>
          <a:prstGeom prst="rect">
            <a:avLst/>
          </a:prstGeom>
          <a:noFill/>
        </p:spPr>
        <p:txBody>
          <a:bodyPr wrap="square" rtlCol="0">
            <a:spAutoFit/>
          </a:bodyPr>
          <a:lstStyle/>
          <a:p>
            <a:pPr algn="l"/>
            <a:r>
              <a:rPr kumimoji="1" lang="ja-JP" altLang="en-US" sz="3600" dirty="0">
                <a:solidFill>
                  <a:schemeClr val="tx1">
                    <a:lumMod val="75000"/>
                    <a:lumOff val="25000"/>
                  </a:schemeClr>
                </a:solidFill>
                <a:latin typeface="+mn-ea"/>
              </a:rPr>
              <a:t>散歩をする</a:t>
            </a:r>
          </a:p>
        </p:txBody>
      </p:sp>
      <p:sp>
        <p:nvSpPr>
          <p:cNvPr id="4" name="矢印: 右 3">
            <a:extLst>
              <a:ext uri="{FF2B5EF4-FFF2-40B4-BE49-F238E27FC236}">
                <a16:creationId xmlns:a16="http://schemas.microsoft.com/office/drawing/2014/main" id="{208A7087-78B3-43E7-B893-C06BAA081DC9}"/>
              </a:ext>
            </a:extLst>
          </p:cNvPr>
          <p:cNvSpPr/>
          <p:nvPr/>
        </p:nvSpPr>
        <p:spPr>
          <a:xfrm rot="5400000">
            <a:off x="8189603" y="4084708"/>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755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39BD5FA2-C25F-48BA-A8D6-ACA3B4D59930}"/>
              </a:ext>
            </a:extLst>
          </p:cNvPr>
          <p:cNvSpPr/>
          <p:nvPr/>
        </p:nvSpPr>
        <p:spPr>
          <a:xfrm>
            <a:off x="0" y="0"/>
            <a:ext cx="12192000" cy="108841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記号, グリーン, モニター, 持つ が含まれている画像&#10;&#10;自動的に生成された説明">
            <a:extLst>
              <a:ext uri="{FF2B5EF4-FFF2-40B4-BE49-F238E27FC236}">
                <a16:creationId xmlns:a16="http://schemas.microsoft.com/office/drawing/2014/main" id="{EE5DA349-466A-4BC3-A1DE-0A3146E6346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1017558" y="2307548"/>
            <a:ext cx="1543554" cy="1543554"/>
          </a:xfrm>
          <a:prstGeom prst="rect">
            <a:avLst/>
          </a:prstGeom>
        </p:spPr>
      </p:pic>
      <p:pic>
        <p:nvPicPr>
          <p:cNvPr id="11" name="図 10" descr="挿絵, 記号 が含まれている画像&#10;&#10;自動的に生成された説明">
            <a:extLst>
              <a:ext uri="{FF2B5EF4-FFF2-40B4-BE49-F238E27FC236}">
                <a16:creationId xmlns:a16="http://schemas.microsoft.com/office/drawing/2014/main" id="{B1E19012-1C10-4F89-B0CE-3E530AAD2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744" y="1773224"/>
            <a:ext cx="2057698" cy="2057698"/>
          </a:xfrm>
          <a:prstGeom prst="rect">
            <a:avLst/>
          </a:prstGeom>
        </p:spPr>
      </p:pic>
      <p:pic>
        <p:nvPicPr>
          <p:cNvPr id="13" name="図 12" descr="挿絵 が含まれている画像&#10;&#10;自動的に生成された説明">
            <a:extLst>
              <a:ext uri="{FF2B5EF4-FFF2-40B4-BE49-F238E27FC236}">
                <a16:creationId xmlns:a16="http://schemas.microsoft.com/office/drawing/2014/main" id="{3E552CD8-7831-4966-80DA-2D621F76F3E8}"/>
              </a:ext>
            </a:extLst>
          </p:cNvPr>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1017558" y="3934200"/>
            <a:ext cx="1543554" cy="1543554"/>
          </a:xfrm>
          <a:prstGeom prst="rect">
            <a:avLst/>
          </a:prstGeom>
        </p:spPr>
      </p:pic>
      <p:pic>
        <p:nvPicPr>
          <p:cNvPr id="15" name="図 14" descr="挿絵, 食品, 記号 が含まれている画像&#10;&#10;自動的に生成された説明">
            <a:extLst>
              <a:ext uri="{FF2B5EF4-FFF2-40B4-BE49-F238E27FC236}">
                <a16:creationId xmlns:a16="http://schemas.microsoft.com/office/drawing/2014/main" id="{00AB3FC5-CEAB-476E-8762-CD94EE847348}"/>
              </a:ext>
            </a:extLst>
          </p:cNvPr>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2705530" y="3951670"/>
            <a:ext cx="1543554" cy="1543554"/>
          </a:xfrm>
          <a:prstGeom prst="rect">
            <a:avLst/>
          </a:prstGeom>
        </p:spPr>
      </p:pic>
      <p:sp>
        <p:nvSpPr>
          <p:cNvPr id="16" name="吹き出し: 四角形 15">
            <a:extLst>
              <a:ext uri="{FF2B5EF4-FFF2-40B4-BE49-F238E27FC236}">
                <a16:creationId xmlns:a16="http://schemas.microsoft.com/office/drawing/2014/main" id="{59870ADB-CFB9-4D35-8EF7-A09E3DDBD6D7}"/>
              </a:ext>
            </a:extLst>
          </p:cNvPr>
          <p:cNvSpPr/>
          <p:nvPr/>
        </p:nvSpPr>
        <p:spPr>
          <a:xfrm>
            <a:off x="5611518" y="1318896"/>
            <a:ext cx="6034591" cy="5147709"/>
          </a:xfrm>
          <a:prstGeom prst="wedgeRectCallout">
            <a:avLst>
              <a:gd name="adj1" fmla="val -64055"/>
              <a:gd name="adj2" fmla="val -20532"/>
            </a:avLst>
          </a:prstGeom>
          <a:noFill/>
          <a:ln w="38100">
            <a:solidFill>
              <a:srgbClr val="8F1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66AAE47C-772C-4EAF-ACCE-92EC21459DFC}"/>
              </a:ext>
            </a:extLst>
          </p:cNvPr>
          <p:cNvSpPr txBox="1"/>
          <p:nvPr/>
        </p:nvSpPr>
        <p:spPr>
          <a:xfrm>
            <a:off x="5721679" y="1699480"/>
            <a:ext cx="5513895" cy="584775"/>
          </a:xfrm>
          <a:prstGeom prst="rect">
            <a:avLst/>
          </a:prstGeom>
          <a:noFill/>
        </p:spPr>
        <p:txBody>
          <a:bodyPr wrap="square" rtlCol="0">
            <a:spAutoFit/>
          </a:bodyPr>
          <a:lstStyle/>
          <a:p>
            <a:pPr algn="ctr"/>
            <a:r>
              <a:rPr kumimoji="1" lang="ja-JP" altLang="en-US" sz="3200" dirty="0">
                <a:solidFill>
                  <a:schemeClr val="tx1">
                    <a:lumMod val="75000"/>
                    <a:lumOff val="25000"/>
                  </a:schemeClr>
                </a:solidFill>
                <a:latin typeface="+mn-ea"/>
              </a:rPr>
              <a:t>ゴミ収集を人々が行う</a:t>
            </a:r>
          </a:p>
        </p:txBody>
      </p:sp>
      <p:sp>
        <p:nvSpPr>
          <p:cNvPr id="20" name="矢印: 右 19">
            <a:extLst>
              <a:ext uri="{FF2B5EF4-FFF2-40B4-BE49-F238E27FC236}">
                <a16:creationId xmlns:a16="http://schemas.microsoft.com/office/drawing/2014/main" id="{44B90F11-7AEF-4887-A9FB-E36AA1CEC1BF}"/>
              </a:ext>
            </a:extLst>
          </p:cNvPr>
          <p:cNvSpPr/>
          <p:nvPr/>
        </p:nvSpPr>
        <p:spPr>
          <a:xfrm rot="5400000">
            <a:off x="8339788" y="2221994"/>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B27A8A3-2278-448C-8F4B-A71412A74904}"/>
              </a:ext>
            </a:extLst>
          </p:cNvPr>
          <p:cNvSpPr txBox="1"/>
          <p:nvPr/>
        </p:nvSpPr>
        <p:spPr>
          <a:xfrm>
            <a:off x="6385409" y="5440338"/>
            <a:ext cx="4486805" cy="923330"/>
          </a:xfrm>
          <a:prstGeom prst="rect">
            <a:avLst/>
          </a:prstGeom>
          <a:noFill/>
        </p:spPr>
        <p:txBody>
          <a:bodyPr wrap="square" rtlCol="0">
            <a:spAutoFit/>
          </a:bodyPr>
          <a:lstStyle/>
          <a:p>
            <a:pPr algn="ctr"/>
            <a:r>
              <a:rPr lang="ja-JP" altLang="en-US" sz="5400" b="1" dirty="0">
                <a:solidFill>
                  <a:schemeClr val="tx1">
                    <a:lumMod val="75000"/>
                    <a:lumOff val="25000"/>
                  </a:schemeClr>
                </a:solidFill>
                <a:latin typeface="+mn-ea"/>
              </a:rPr>
              <a:t>生産性を向上</a:t>
            </a:r>
            <a:endParaRPr kumimoji="1" lang="ja-JP" altLang="en-US" sz="5400" b="1" dirty="0">
              <a:solidFill>
                <a:schemeClr val="tx1">
                  <a:lumMod val="75000"/>
                  <a:lumOff val="25000"/>
                </a:schemeClr>
              </a:solidFill>
              <a:latin typeface="+mn-ea"/>
            </a:endParaRPr>
          </a:p>
        </p:txBody>
      </p:sp>
      <p:sp>
        <p:nvSpPr>
          <p:cNvPr id="2" name="テキスト ボックス 1">
            <a:extLst>
              <a:ext uri="{FF2B5EF4-FFF2-40B4-BE49-F238E27FC236}">
                <a16:creationId xmlns:a16="http://schemas.microsoft.com/office/drawing/2014/main" id="{7DBB5A32-12D4-4771-A2DB-CE2BAF7CD1FE}"/>
              </a:ext>
            </a:extLst>
          </p:cNvPr>
          <p:cNvSpPr txBox="1"/>
          <p:nvPr/>
        </p:nvSpPr>
        <p:spPr>
          <a:xfrm>
            <a:off x="6194343" y="3401854"/>
            <a:ext cx="5041231" cy="1077218"/>
          </a:xfrm>
          <a:prstGeom prst="rect">
            <a:avLst/>
          </a:prstGeom>
          <a:noFill/>
        </p:spPr>
        <p:txBody>
          <a:bodyPr wrap="square" rtlCol="0">
            <a:spAutoFit/>
          </a:bodyPr>
          <a:lstStyle/>
          <a:p>
            <a:pPr algn="ctr"/>
            <a:r>
              <a:rPr lang="ja-JP" altLang="en-US" sz="3200" dirty="0">
                <a:solidFill>
                  <a:schemeClr val="tx1">
                    <a:lumMod val="75000"/>
                    <a:lumOff val="25000"/>
                  </a:schemeClr>
                </a:solidFill>
                <a:latin typeface="+mn-ea"/>
              </a:rPr>
              <a:t>ゴミへの稼働を減らし，</a:t>
            </a:r>
            <a:endParaRPr lang="en-US" altLang="ja-JP" sz="3200" dirty="0">
              <a:solidFill>
                <a:schemeClr val="tx1">
                  <a:lumMod val="75000"/>
                  <a:lumOff val="25000"/>
                </a:schemeClr>
              </a:solidFill>
              <a:latin typeface="+mn-ea"/>
            </a:endParaRPr>
          </a:p>
          <a:p>
            <a:pPr algn="ctr"/>
            <a:r>
              <a:rPr kumimoji="1" lang="ja-JP" altLang="en-US" sz="3200" dirty="0">
                <a:solidFill>
                  <a:schemeClr val="tx1">
                    <a:lumMod val="75000"/>
                    <a:lumOff val="25000"/>
                  </a:schemeClr>
                </a:solidFill>
                <a:latin typeface="+mn-ea"/>
              </a:rPr>
              <a:t>他の仕事に注力</a:t>
            </a:r>
          </a:p>
        </p:txBody>
      </p:sp>
      <p:sp>
        <p:nvSpPr>
          <p:cNvPr id="4" name="矢印: 右 3">
            <a:extLst>
              <a:ext uri="{FF2B5EF4-FFF2-40B4-BE49-F238E27FC236}">
                <a16:creationId xmlns:a16="http://schemas.microsoft.com/office/drawing/2014/main" id="{208A7087-78B3-43E7-B893-C06BAA081DC9}"/>
              </a:ext>
            </a:extLst>
          </p:cNvPr>
          <p:cNvSpPr/>
          <p:nvPr/>
        </p:nvSpPr>
        <p:spPr>
          <a:xfrm rot="5400000">
            <a:off x="8339788" y="4171806"/>
            <a:ext cx="578049" cy="1398455"/>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D7880182-8D00-42D3-9840-520DB611EACE}"/>
              </a:ext>
            </a:extLst>
          </p:cNvPr>
          <p:cNvSpPr txBox="1"/>
          <p:nvPr/>
        </p:nvSpPr>
        <p:spPr>
          <a:xfrm>
            <a:off x="0" y="230477"/>
            <a:ext cx="12191999" cy="769441"/>
          </a:xfrm>
          <a:prstGeom prst="rect">
            <a:avLst/>
          </a:prstGeom>
          <a:noFill/>
        </p:spPr>
        <p:txBody>
          <a:bodyPr wrap="square" rtlCol="0">
            <a:spAutoFit/>
          </a:bodyPr>
          <a:lstStyle/>
          <a:p>
            <a:pPr algn="ctr"/>
            <a:r>
              <a:rPr kumimoji="1" lang="en-US" altLang="ja-JP" sz="4400" dirty="0">
                <a:solidFill>
                  <a:schemeClr val="bg1"/>
                </a:solidFill>
                <a:latin typeface="+mn-ea"/>
              </a:rPr>
              <a:t>8. Decent Work and Economic Growth</a:t>
            </a:r>
            <a:endParaRPr kumimoji="1" lang="ja-JP" altLang="en-US" sz="4400" dirty="0">
              <a:solidFill>
                <a:schemeClr val="bg1"/>
              </a:solidFill>
              <a:latin typeface="+mn-ea"/>
            </a:endParaRPr>
          </a:p>
        </p:txBody>
      </p:sp>
      <p:sp>
        <p:nvSpPr>
          <p:cNvPr id="6" name="テキスト ボックス 5">
            <a:extLst>
              <a:ext uri="{FF2B5EF4-FFF2-40B4-BE49-F238E27FC236}">
                <a16:creationId xmlns:a16="http://schemas.microsoft.com/office/drawing/2014/main" id="{ECF524FE-9694-4DA2-A782-2435FA846D27}"/>
              </a:ext>
            </a:extLst>
          </p:cNvPr>
          <p:cNvSpPr txBox="1"/>
          <p:nvPr/>
        </p:nvSpPr>
        <p:spPr>
          <a:xfrm>
            <a:off x="397218" y="6919701"/>
            <a:ext cx="12393136" cy="2677656"/>
          </a:xfrm>
          <a:prstGeom prst="rect">
            <a:avLst/>
          </a:prstGeom>
          <a:noFill/>
        </p:spPr>
        <p:txBody>
          <a:bodyPr wrap="none" rtlCol="0">
            <a:spAutoFit/>
          </a:bodyPr>
          <a:lstStyle/>
          <a:p>
            <a:pPr algn="l"/>
            <a:r>
              <a:rPr lang="ja-JP" altLang="en-US" sz="2800" b="1" dirty="0">
                <a:solidFill>
                  <a:srgbClr val="FF0000"/>
                </a:solidFill>
                <a:latin typeface="+mn-ea"/>
              </a:rPr>
              <a:t>そもそもポイントで生計を立てるところまでいってはいけない</a:t>
            </a:r>
            <a:endParaRPr lang="en-US" altLang="ja-JP" sz="2800" b="1" dirty="0">
              <a:solidFill>
                <a:srgbClr val="FF0000"/>
              </a:solidFill>
              <a:latin typeface="+mn-ea"/>
            </a:endParaRPr>
          </a:p>
          <a:p>
            <a:r>
              <a:rPr lang="ja-JP" altLang="en-US" sz="2800" b="1" dirty="0">
                <a:solidFill>
                  <a:srgbClr val="FF0000"/>
                </a:solidFill>
                <a:latin typeface="+mn-ea"/>
              </a:rPr>
              <a:t>ここは働きがいのある人間らしい仕事や労働</a:t>
            </a:r>
            <a:r>
              <a:rPr kumimoji="1" lang="ja-JP" altLang="en-US" sz="2800" b="1" dirty="0">
                <a:solidFill>
                  <a:srgbClr val="FF0000"/>
                </a:solidFill>
                <a:latin typeface="+mn-ea"/>
              </a:rPr>
              <a:t>生産性</a:t>
            </a:r>
            <a:r>
              <a:rPr lang="ja-JP" altLang="en-US" sz="2800" b="1" dirty="0">
                <a:solidFill>
                  <a:srgbClr val="FF0000"/>
                </a:solidFill>
                <a:latin typeface="+mn-ea"/>
              </a:rPr>
              <a:t>向上の話</a:t>
            </a:r>
            <a:endParaRPr lang="en-US" altLang="ja-JP" sz="2800" b="1" dirty="0">
              <a:solidFill>
                <a:srgbClr val="FF0000"/>
              </a:solidFill>
              <a:latin typeface="+mn-ea"/>
            </a:endParaRPr>
          </a:p>
          <a:p>
            <a:pPr algn="l"/>
            <a:r>
              <a:rPr kumimoji="1" lang="ja-JP" altLang="en-US" sz="2800" b="1" dirty="0">
                <a:solidFill>
                  <a:srgbClr val="FF0000"/>
                </a:solidFill>
                <a:latin typeface="+mn-ea"/>
              </a:rPr>
              <a:t>ゴミ収集を働き甲斐のある人間らしい仕事を言ってよいか？</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ゴミを片付けることは仕事というよりむしろ当たり前のことではないか？</a:t>
            </a:r>
            <a:endParaRPr kumimoji="1" lang="en-US" altLang="ja-JP" sz="2800" b="1" dirty="0">
              <a:solidFill>
                <a:srgbClr val="FF0000"/>
              </a:solidFill>
              <a:latin typeface="+mn-ea"/>
            </a:endParaRPr>
          </a:p>
          <a:p>
            <a:pPr algn="l"/>
            <a:r>
              <a:rPr kumimoji="1" lang="ja-JP" altLang="en-US" sz="2800" b="1" dirty="0">
                <a:solidFill>
                  <a:srgbClr val="FF0000"/>
                </a:solidFill>
                <a:latin typeface="+mn-ea"/>
              </a:rPr>
              <a:t>むしろ，ゴミ収集や処理を人々が自発的に行って，その稼働を減らして</a:t>
            </a:r>
            <a:endParaRPr kumimoji="1" lang="en-US" altLang="ja-JP" sz="2800" b="1" dirty="0">
              <a:solidFill>
                <a:srgbClr val="FF0000"/>
              </a:solidFill>
              <a:latin typeface="+mn-ea"/>
            </a:endParaRPr>
          </a:p>
          <a:p>
            <a:pPr algn="l"/>
            <a:r>
              <a:rPr lang="ja-JP" altLang="en-US" sz="2800" b="1" dirty="0">
                <a:solidFill>
                  <a:srgbClr val="FF0000"/>
                </a:solidFill>
                <a:latin typeface="+mn-ea"/>
              </a:rPr>
              <a:t>他の仕事に向けることにより，生産性をあげることができるという話では？</a:t>
            </a:r>
            <a:endParaRPr kumimoji="1" lang="en-US" altLang="ja-JP" sz="2800" b="1" dirty="0">
              <a:solidFill>
                <a:srgbClr val="FF0000"/>
              </a:solidFill>
              <a:latin typeface="+mn-ea"/>
            </a:endParaRPr>
          </a:p>
        </p:txBody>
      </p:sp>
      <p:pic>
        <p:nvPicPr>
          <p:cNvPr id="14" name="図 13">
            <a:extLst>
              <a:ext uri="{FF2B5EF4-FFF2-40B4-BE49-F238E27FC236}">
                <a16:creationId xmlns:a16="http://schemas.microsoft.com/office/drawing/2014/main" id="{DF85C4DB-0B48-462A-A46B-FB48FE321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6938" y="4086876"/>
            <a:ext cx="1085583" cy="1385962"/>
          </a:xfrm>
          <a:prstGeom prst="rect">
            <a:avLst/>
          </a:prstGeom>
        </p:spPr>
      </p:pic>
      <p:pic>
        <p:nvPicPr>
          <p:cNvPr id="25" name="図 24" descr="飛行機, 飛ぶ が含まれている画像&#10;&#10;自動的に生成された説明">
            <a:extLst>
              <a:ext uri="{FF2B5EF4-FFF2-40B4-BE49-F238E27FC236}">
                <a16:creationId xmlns:a16="http://schemas.microsoft.com/office/drawing/2014/main" id="{DEDAB627-227E-428B-B1F7-7DF91DBFA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5266" y="4433250"/>
            <a:ext cx="866948" cy="866948"/>
          </a:xfrm>
          <a:prstGeom prst="rect">
            <a:avLst/>
          </a:prstGeom>
        </p:spPr>
      </p:pic>
      <p:pic>
        <p:nvPicPr>
          <p:cNvPr id="29" name="図 28" descr="クマ, 時計 が含まれている画像&#10;&#10;自動的に生成された説明">
            <a:extLst>
              <a:ext uri="{FF2B5EF4-FFF2-40B4-BE49-F238E27FC236}">
                <a16:creationId xmlns:a16="http://schemas.microsoft.com/office/drawing/2014/main" id="{A78B5740-B52D-415F-96CA-41C48BA4D5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8571" y="1658439"/>
            <a:ext cx="1327286" cy="1417662"/>
          </a:xfrm>
          <a:prstGeom prst="rect">
            <a:avLst/>
          </a:prstGeom>
        </p:spPr>
      </p:pic>
    </p:spTree>
    <p:extLst>
      <p:ext uri="{BB962C8B-B14F-4D97-AF65-F5344CB8AC3E}">
        <p14:creationId xmlns:p14="http://schemas.microsoft.com/office/powerpoint/2010/main" val="3163486207"/>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800" b="1"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3427</TotalTime>
  <Words>818</Words>
  <Application>Microsoft Office PowerPoint</Application>
  <PresentationFormat>ワイド画面</PresentationFormat>
  <Paragraphs>109</Paragraphs>
  <Slides>13</Slides>
  <Notes>2</Notes>
  <HiddenSlides>1</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メイリオ</vt:lpstr>
      <vt:lpstr>游ゴシック</vt:lpstr>
      <vt:lpstr>Arial</vt:lpstr>
      <vt:lpstr>Calibri</vt:lpstr>
      <vt:lpstr>1_Office テーマ</vt:lpstr>
      <vt:lpstr>ゴミ「ゼロ」の町を目指すために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sichao</dc:creator>
  <cp:lastModifiedBy>sichao</cp:lastModifiedBy>
  <cp:revision>211</cp:revision>
  <dcterms:created xsi:type="dcterms:W3CDTF">2020-04-23T02:43:41Z</dcterms:created>
  <dcterms:modified xsi:type="dcterms:W3CDTF">2020-07-12T03:45:30Z</dcterms:modified>
</cp:coreProperties>
</file>